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6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theme/themeOverride1.xml" ContentType="application/vnd.openxmlformats-officedocument.themeOverride+xml"/>
  <Override PartName="/ppt/charts/chart6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7.xml" ContentType="application/vnd.openxmlformats-officedocument.drawingml.chart+xml"/>
  <Override PartName="/ppt/drawings/drawing3.xml" ContentType="application/vnd.openxmlformats-officedocument.drawingml.chartshape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drawings/drawing4.xml" ContentType="application/vnd.openxmlformats-officedocument.drawingml.chartshape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9.xml" ContentType="application/vnd.openxmlformats-officedocument.drawingml.chart+xml"/>
  <Override PartName="/ppt/drawings/drawing5.xml" ContentType="application/vnd.openxmlformats-officedocument.drawingml.chartshap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notesSlides/notesSlide18.xml" ContentType="application/vnd.openxmlformats-officedocument.presentationml.notesSlide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drawings/drawing6.xml" ContentType="application/vnd.openxmlformats-officedocument.drawingml.chartshapes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4" r:id="rId3"/>
    <p:sldMasterId id="2147483692" r:id="rId4"/>
    <p:sldMasterId id="2147483874" r:id="rId5"/>
    <p:sldMasterId id="2147483914" r:id="rId6"/>
    <p:sldMasterId id="2147483928" r:id="rId7"/>
  </p:sldMasterIdLst>
  <p:notesMasterIdLst>
    <p:notesMasterId r:id="rId47"/>
  </p:notesMasterIdLst>
  <p:sldIdLst>
    <p:sldId id="258" r:id="rId8"/>
    <p:sldId id="259" r:id="rId9"/>
    <p:sldId id="260" r:id="rId10"/>
    <p:sldId id="270" r:id="rId11"/>
    <p:sldId id="290" r:id="rId12"/>
    <p:sldId id="291" r:id="rId13"/>
    <p:sldId id="292" r:id="rId14"/>
    <p:sldId id="293" r:id="rId15"/>
    <p:sldId id="294" r:id="rId16"/>
    <p:sldId id="311" r:id="rId17"/>
    <p:sldId id="320" r:id="rId18"/>
    <p:sldId id="335" r:id="rId19"/>
    <p:sldId id="336" r:id="rId20"/>
    <p:sldId id="337" r:id="rId21"/>
    <p:sldId id="338" r:id="rId22"/>
    <p:sldId id="322" r:id="rId23"/>
    <p:sldId id="339" r:id="rId24"/>
    <p:sldId id="340" r:id="rId25"/>
    <p:sldId id="341" r:id="rId26"/>
    <p:sldId id="342" r:id="rId27"/>
    <p:sldId id="343" r:id="rId28"/>
    <p:sldId id="344" r:id="rId29"/>
    <p:sldId id="345" r:id="rId30"/>
    <p:sldId id="346" r:id="rId31"/>
    <p:sldId id="347" r:id="rId32"/>
    <p:sldId id="348" r:id="rId33"/>
    <p:sldId id="324" r:id="rId34"/>
    <p:sldId id="334" r:id="rId35"/>
    <p:sldId id="325" r:id="rId36"/>
    <p:sldId id="326" r:id="rId37"/>
    <p:sldId id="327" r:id="rId38"/>
    <p:sldId id="328" r:id="rId39"/>
    <p:sldId id="329" r:id="rId40"/>
    <p:sldId id="330" r:id="rId41"/>
    <p:sldId id="331" r:id="rId42"/>
    <p:sldId id="312" r:id="rId43"/>
    <p:sldId id="333" r:id="rId44"/>
    <p:sldId id="332" r:id="rId45"/>
    <p:sldId id="310" r:id="rId46"/>
  </p:sldIdLst>
  <p:sldSz cx="9144000" cy="6858000" type="screen4x3"/>
  <p:notesSz cx="679132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slide" Target="slides/slide3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presProps" Target="presProps.xml"/><Relationship Id="rId8" Type="http://schemas.openxmlformats.org/officeDocument/2006/relationships/slide" Target="slides/slide1.xml"/><Relationship Id="rId5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2.xlsx"/><Relationship Id="rId1" Type="http://schemas.openxmlformats.org/officeDocument/2006/relationships/image" Target="../media/image33.png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3.xlsx"/><Relationship Id="rId1" Type="http://schemas.openxmlformats.org/officeDocument/2006/relationships/image" Target="../media/image34.png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4.xlsx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_____Microsoft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7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5.xlsx"/><Relationship Id="rId1" Type="http://schemas.openxmlformats.org/officeDocument/2006/relationships/themeOverride" Target="../theme/themeOverride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_____Microsoft_Excel6.xlsx"/><Relationship Id="rId1" Type="http://schemas.openxmlformats.org/officeDocument/2006/relationships/themeOverride" Target="../theme/themeOverride2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Excel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____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>
                <a:latin typeface="Times New Roman" pitchFamily="18" charset="0"/>
                <a:cs typeface="Times New Roman" pitchFamily="18" charset="0"/>
              </a:defRPr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Структура экономики района по отраслям, %</a:t>
            </a:r>
          </a:p>
        </c:rich>
      </c:tx>
      <c:layout/>
      <c:overlay val="0"/>
    </c:title>
    <c:autoTitleDeleted val="0"/>
    <c:view3D>
      <c:rotX val="70"/>
      <c:rotY val="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081892690164898"/>
          <c:y val="0.14677371008315687"/>
          <c:w val="0.50258747095383349"/>
          <c:h val="0.7087992405875079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Структура экономики района по отраслям, %</c:v>
                </c:pt>
              </c:strCache>
            </c:strRef>
          </c:tx>
          <c:dPt>
            <c:idx val="0"/>
            <c:bubble3D val="0"/>
            <c:spPr>
              <a:solidFill>
                <a:srgbClr val="00FF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9D8-4325-A41B-04CB96AFF794}"/>
              </c:ext>
            </c:extLst>
          </c:dPt>
          <c:dPt>
            <c:idx val="1"/>
            <c:bubble3D val="0"/>
            <c:spPr>
              <a:solidFill>
                <a:srgbClr val="FF3399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9D8-4325-A41B-04CB96AFF794}"/>
              </c:ext>
            </c:extLst>
          </c:dPt>
          <c:dPt>
            <c:idx val="2"/>
            <c:bubble3D val="0"/>
            <c:spPr>
              <a:solidFill>
                <a:srgbClr val="FFFF99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19D8-4325-A41B-04CB96AFF794}"/>
              </c:ext>
            </c:extLst>
          </c:dPt>
          <c:dPt>
            <c:idx val="3"/>
            <c:bubble3D val="0"/>
            <c:spPr>
              <a:solidFill>
                <a:srgbClr val="FF66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19D8-4325-A41B-04CB96AFF794}"/>
              </c:ext>
            </c:extLst>
          </c:dPt>
          <c:dPt>
            <c:idx val="4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19D8-4325-A41B-04CB96AFF794}"/>
              </c:ext>
            </c:extLst>
          </c:dPt>
          <c:dPt>
            <c:idx val="6"/>
            <c:bubble3D val="0"/>
            <c:spPr>
              <a:solidFill>
                <a:schemeClr val="accent2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19D8-4325-A41B-04CB96AFF794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0,9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9D8-4325-A41B-04CB96AFF794}"/>
                </c:ext>
              </c:extLst>
            </c:dLbl>
            <c:dLbl>
              <c:idx val="1"/>
              <c:layout>
                <c:manualLayout>
                  <c:x val="-2.4485611649262329E-2"/>
                  <c:y val="-6.1159134320524803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5,8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19D8-4325-A41B-04CB96AFF794}"/>
                </c:ext>
              </c:extLst>
            </c:dLbl>
            <c:dLbl>
              <c:idx val="2"/>
              <c:layout>
                <c:manualLayout>
                  <c:x val="-1.8202628503037624E-2"/>
                  <c:y val="3.5406151674205233E-4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1,6%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19D8-4325-A41B-04CB96AFF794}"/>
                </c:ext>
              </c:extLst>
            </c:dLbl>
            <c:dLbl>
              <c:idx val="3"/>
              <c:layout>
                <c:manualLayout>
                  <c:x val="-1.4076235686889331E-2"/>
                  <c:y val="-1.5017284995817333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25,7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19D8-4325-A41B-04CB96AFF794}"/>
                </c:ext>
              </c:extLst>
            </c:dLbl>
            <c:dLbl>
              <c:idx val="4"/>
              <c:layout>
                <c:manualLayout>
                  <c:x val="-2.6237239809345218E-2"/>
                  <c:y val="1.3637061001981039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4,7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19D8-4325-A41B-04CB96AFF794}"/>
                </c:ext>
              </c:extLst>
            </c:dLbl>
            <c:dLbl>
              <c:idx val="5"/>
              <c:layout>
                <c:manualLayout>
                  <c:x val="-7.6911814293573744E-2"/>
                  <c:y val="1.256311795119886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4,2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19D8-4325-A41B-04CB96AFF794}"/>
                </c:ext>
              </c:extLst>
            </c:dLbl>
            <c:dLbl>
              <c:idx val="6"/>
              <c:layout>
                <c:manualLayout>
                  <c:x val="3.8919552061334232E-2"/>
                  <c:y val="-4.8204066350792239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57,1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19D8-4325-A41B-04CB96AFF794}"/>
                </c:ext>
              </c:extLst>
            </c:dLbl>
            <c:dLbl>
              <c:idx val="7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9D8-4325-A41B-04CB96AFF79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Лист1!$A$2:$A$9</c:f>
              <c:strCache>
                <c:ptCount val="8"/>
                <c:pt idx="0">
                  <c:v>Лесозаготовительная деятельность</c:v>
                </c:pt>
                <c:pt idx="1">
                  <c:v>Сельское хозяйство</c:v>
                </c:pt>
                <c:pt idx="2">
                  <c:v>Производство пищевых продуктов</c:v>
                </c:pt>
                <c:pt idx="3">
                  <c:v>Розничная торговля</c:v>
                </c:pt>
                <c:pt idx="4">
                  <c:v>Строительство</c:v>
                </c:pt>
                <c:pt idx="5">
                  <c:v>Платные услуги, общественное питание</c:v>
                </c:pt>
                <c:pt idx="6">
                  <c:v>Угольная отрасль</c:v>
                </c:pt>
                <c:pt idx="7">
                  <c:v>Производство и распределение э/э, газа, и воды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4.0999999999999996</c:v>
                </c:pt>
                <c:pt idx="1">
                  <c:v>8.4</c:v>
                </c:pt>
                <c:pt idx="2">
                  <c:v>1.6</c:v>
                </c:pt>
                <c:pt idx="3">
                  <c:v>12.8</c:v>
                </c:pt>
                <c:pt idx="4">
                  <c:v>0.9</c:v>
                </c:pt>
                <c:pt idx="5">
                  <c:v>35.700000000000003</c:v>
                </c:pt>
                <c:pt idx="6">
                  <c:v>39</c:v>
                </c:pt>
                <c:pt idx="7">
                  <c:v>1.7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19D8-4325-A41B-04CB96AFF794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65833353747305423"/>
          <c:y val="0.13341288052280936"/>
          <c:w val="0.32499991251154847"/>
          <c:h val="0.73315034866753792"/>
        </c:manualLayout>
      </c:layout>
      <c:overlay val="0"/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1"/>
  </c:chart>
  <c:spPr>
    <a:scene3d>
      <a:camera prst="orthographicFront"/>
      <a:lightRig rig="threePt" dir="t"/>
    </a:scene3d>
    <a:sp3d>
      <a:bevelT w="6350"/>
    </a:sp3d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73" b="1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r>
              <a:rPr lang="ru-RU"/>
              <a:t>Кредиторская задолженность консолидированного бюджета Бичурского района на 01.01.2007г.</a:t>
            </a:r>
          </a:p>
        </c:rich>
      </c:tx>
      <c:layout>
        <c:manualLayout>
          <c:xMode val="edge"/>
          <c:yMode val="edge"/>
          <c:x val="0.15306122448979592"/>
          <c:y val="1.9342359767891684E-2"/>
        </c:manualLayout>
      </c:layout>
      <c:overlay val="0"/>
      <c:spPr>
        <a:noFill/>
        <a:ln w="25359">
          <a:noFill/>
        </a:ln>
      </c:spPr>
    </c:title>
    <c:autoTitleDeleted val="0"/>
    <c:view3D>
      <c:rotX val="15"/>
      <c:rotY val="1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4013605442176874E-2"/>
          <c:y val="0.40618955512572535"/>
          <c:w val="0.69274376417233563"/>
          <c:h val="0.44680851063829785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solidFill>
          <a:srgbClr val="C0C0C0"/>
        </a:solidFill>
        <a:ln w="12679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2222222222222221"/>
          <c:y val="0.12572533849129594"/>
          <c:w val="0.27777777777777779"/>
          <c:h val="0.37330754352030948"/>
        </c:manualLayout>
      </c:layout>
      <c:overlay val="0"/>
      <c:spPr>
        <a:noFill/>
        <a:ln w="3170">
          <a:solidFill>
            <a:srgbClr val="000000"/>
          </a:solidFill>
          <a:prstDash val="solid"/>
        </a:ln>
      </c:spPr>
      <c:txPr>
        <a:bodyPr/>
        <a:lstStyle/>
        <a:p>
          <a:pPr>
            <a:defRPr sz="1283" b="1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271" b="1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656709178939555"/>
          <c:y val="8.9986033297887527E-2"/>
          <c:w val="0.48207356985002614"/>
          <c:h val="0.8246089539834679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CA6-4C89-A6ED-829929D0D3F7}"/>
              </c:ext>
            </c:extLst>
          </c:dPt>
          <c:dPt>
            <c:idx val="2"/>
            <c:bubble3D val="0"/>
            <c:spPr>
              <a:solidFill>
                <a:schemeClr val="accent3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CA6-4C89-A6ED-829929D0D3F7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CA6-4C89-A6ED-829929D0D3F7}"/>
              </c:ext>
            </c:extLst>
          </c:dPt>
          <c:dLbls>
            <c:dLbl>
              <c:idx val="0"/>
              <c:layout>
                <c:manualLayout>
                  <c:x val="4.5311946454780101E-2"/>
                  <c:y val="6.0154391214828962E-2"/>
                </c:manualLayout>
              </c:layout>
              <c:tx>
                <c:rich>
                  <a:bodyPr/>
                  <a:lstStyle/>
                  <a:p>
                    <a:pPr>
                      <a:defRPr sz="2400" b="1"/>
                    </a:pPr>
                    <a:r>
                      <a:rPr lang="en-US" dirty="0"/>
                      <a:t>320,2; 32,3%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ECA6-4C89-A6ED-829929D0D3F7}"/>
                </c:ext>
              </c:extLst>
            </c:dLbl>
            <c:dLbl>
              <c:idx val="1"/>
              <c:layout>
                <c:manualLayout>
                  <c:x val="4.6575821988292252E-3"/>
                  <c:y val="7.8510396391742912E-2"/>
                </c:manualLayout>
              </c:layout>
              <c:tx>
                <c:rich>
                  <a:bodyPr/>
                  <a:lstStyle/>
                  <a:p>
                    <a:pPr>
                      <a:defRPr sz="2400" b="1"/>
                    </a:pPr>
                    <a:r>
                      <a:rPr lang="en-US" dirty="0"/>
                      <a:t>99,0; </a:t>
                    </a:r>
                  </a:p>
                  <a:p>
                    <a:pPr>
                      <a:defRPr sz="2400" b="1"/>
                    </a:pPr>
                    <a:r>
                      <a:rPr lang="en-US" dirty="0"/>
                      <a:t>10%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ECA6-4C89-A6ED-829929D0D3F7}"/>
                </c:ext>
              </c:extLst>
            </c:dLbl>
            <c:dLbl>
              <c:idx val="2"/>
              <c:layout>
                <c:manualLayout>
                  <c:x val="8.2402586585016105E-2"/>
                  <c:y val="0.10928231653090495"/>
                </c:manualLayout>
              </c:layout>
              <c:tx>
                <c:rich>
                  <a:bodyPr/>
                  <a:lstStyle/>
                  <a:p>
                    <a:pPr>
                      <a:defRPr sz="2400" b="1"/>
                    </a:pPr>
                    <a:r>
                      <a:rPr lang="en-US" dirty="0"/>
                      <a:t>440,0;</a:t>
                    </a:r>
                  </a:p>
                  <a:p>
                    <a:pPr>
                      <a:defRPr sz="2400" b="1"/>
                    </a:pPr>
                    <a:r>
                      <a:rPr lang="en-US" dirty="0"/>
                      <a:t> 44,4%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6040506857634493"/>
                      <c:h val="0.14384058403396444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ECA6-4C89-A6ED-829929D0D3F7}"/>
                </c:ext>
              </c:extLst>
            </c:dLbl>
            <c:dLbl>
              <c:idx val="3"/>
              <c:layout>
                <c:manualLayout>
                  <c:x val="-6.5613560065455406E-2"/>
                  <c:y val="7.3110976907873368E-2"/>
                </c:manualLayout>
              </c:layout>
              <c:tx>
                <c:rich>
                  <a:bodyPr/>
                  <a:lstStyle/>
                  <a:p>
                    <a:pPr>
                      <a:defRPr sz="2400" b="1"/>
                    </a:pPr>
                    <a:r>
                      <a:rPr lang="en-US" dirty="0"/>
                      <a:t>131,0;</a:t>
                    </a:r>
                  </a:p>
                  <a:p>
                    <a:pPr>
                      <a:defRPr sz="2400" b="1"/>
                    </a:pPr>
                    <a:r>
                      <a:rPr lang="en-US" dirty="0"/>
                      <a:t>13,3%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2654043726909256"/>
                      <c:h val="0.20385688451684397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5-ECA6-4C89-A6ED-829929D0D3F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Субвенции</c:v>
                </c:pt>
                <c:pt idx="1">
                  <c:v>Дотации</c:v>
                </c:pt>
                <c:pt idx="2">
                  <c:v>Субсидии</c:v>
                </c:pt>
                <c:pt idx="3">
                  <c:v>Иные и прочие БВП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320.2</c:v>
                </c:pt>
                <c:pt idx="1">
                  <c:v>99</c:v>
                </c:pt>
                <c:pt idx="2">
                  <c:v>440</c:v>
                </c:pt>
                <c:pt idx="3">
                  <c:v>131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ECA6-4C89-A6ED-829929D0D3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"/>
      <c:hPercent val="60"/>
      <c:rotY val="357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blipFill>
          <a:blip xmlns:r="http://schemas.openxmlformats.org/officeDocument/2006/relationships" r:embed="rId1"/>
          <a:stretch>
            <a:fillRect/>
          </a:stretch>
        </a:blipFill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3.1531539022247343E-3"/>
          <c:y val="3.3629648663061132E-2"/>
          <c:w val="0.97679814385150809"/>
          <c:h val="0.7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Налоговые и неналоговые доходы</c:v>
                </c:pt>
              </c:strCache>
            </c:strRef>
          </c:tx>
          <c:spPr>
            <a:solidFill>
              <a:srgbClr val="FFCC00"/>
            </a:solidFill>
            <a:ln w="12162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Sheet1!$B$1:$D$1</c:f>
              <c:strCache>
                <c:ptCount val="2"/>
                <c:pt idx="0">
                  <c:v>2024г.</c:v>
                </c:pt>
                <c:pt idx="1">
                  <c:v>2025г.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2"/>
                <c:pt idx="0">
                  <c:v>35.6</c:v>
                </c:pt>
                <c:pt idx="1">
                  <c:v>37.6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15A-4FDD-B6AE-11D98CCDBC76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spPr>
            <a:solidFill>
              <a:srgbClr val="0000FF"/>
            </a:solidFill>
            <a:ln w="12162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Sheet1!$B$1:$D$1</c:f>
              <c:strCache>
                <c:ptCount val="2"/>
                <c:pt idx="0">
                  <c:v>2024г.</c:v>
                </c:pt>
                <c:pt idx="1">
                  <c:v>2025г.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2"/>
                <c:pt idx="0">
                  <c:v>52.2</c:v>
                </c:pt>
                <c:pt idx="1">
                  <c:v>160.30000000000001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15A-4FDD-B6AE-11D98CCDBC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gapDepth val="0"/>
        <c:shape val="cylinder"/>
        <c:axId val="284293376"/>
        <c:axId val="284426240"/>
        <c:axId val="0"/>
      </c:bar3DChart>
      <c:catAx>
        <c:axId val="284293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04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251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2844262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84426240"/>
        <c:scaling>
          <c:orientation val="minMax"/>
        </c:scaling>
        <c:delete val="1"/>
        <c:axPos val="r"/>
        <c:numFmt formatCode="General" sourceLinked="1"/>
        <c:majorTickMark val="out"/>
        <c:minorTickMark val="none"/>
        <c:tickLblPos val="nextTo"/>
        <c:crossAx val="284293376"/>
        <c:crosses val="max"/>
        <c:crossBetween val="between"/>
      </c:valAx>
      <c:spPr>
        <a:noFill/>
        <a:ln w="24325">
          <a:noFill/>
        </a:ln>
      </c:spPr>
    </c:plotArea>
    <c:legend>
      <c:legendPos val="r"/>
      <c:layout>
        <c:manualLayout>
          <c:xMode val="edge"/>
          <c:yMode val="edge"/>
          <c:x val="2.5522041763341066E-2"/>
          <c:y val="0.84966216216216217"/>
          <c:w val="0.97447795823665895"/>
          <c:h val="0.15202702702702703"/>
        </c:manualLayout>
      </c:layout>
      <c:overlay val="0"/>
      <c:spPr>
        <a:noFill/>
        <a:ln w="24325">
          <a:noFill/>
        </a:ln>
      </c:spPr>
      <c:txPr>
        <a:bodyPr/>
        <a:lstStyle/>
        <a:p>
          <a:pPr>
            <a:defRPr sz="2000" b="1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70" b="1" i="0" u="none" strike="noStrike" baseline="0">
          <a:solidFill>
            <a:schemeClr val="tx1"/>
          </a:solidFill>
          <a:latin typeface="MS P????"/>
          <a:ea typeface="MS P????"/>
          <a:cs typeface="MS P????"/>
        </a:defRPr>
      </a:pPr>
      <a:endParaRPr lang="ru-RU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  <c:spPr>
        <a:blipFill>
          <a:blip xmlns:r="http://schemas.openxmlformats.org/officeDocument/2006/relationships" r:embed="rId1"/>
          <a:stretch>
            <a:fillRect/>
          </a:stretch>
        </a:blipFill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Бюджет района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dLbls>
            <c:dLbl>
              <c:idx val="0"/>
              <c:layout>
                <c:manualLayout>
                  <c:x val="1.7094017094017096E-2"/>
                  <c:y val="-3.9548022598870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B24-42BD-983E-202F38168363}"/>
                </c:ext>
              </c:extLst>
            </c:dLbl>
            <c:dLbl>
              <c:idx val="1"/>
              <c:layout>
                <c:manualLayout>
                  <c:x val="2.564102564102564E-2"/>
                  <c:y val="-4.8022598870056499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</a:t>
                    </a:r>
                    <a:r>
                      <a:rPr lang="ru-RU" dirty="0"/>
                      <a:t>650</a:t>
                    </a:r>
                    <a:r>
                      <a:rPr lang="en-US" dirty="0"/>
                      <a:t>,</a:t>
                    </a:r>
                    <a:r>
                      <a:rPr lang="ru-RU" dirty="0"/>
                      <a:t>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0EA1-431F-81F3-331BE1BECF19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 2024 год</c:v>
                </c:pt>
                <c:pt idx="1">
                  <c:v> 2025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1192.8</c:v>
                </c:pt>
                <c:pt idx="1">
                  <c:v>1650.7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EA1-431F-81F3-331BE1BECF1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Бюджеты поселений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1367521367521368E-2"/>
                  <c:y val="-4.8022598870056499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87</a:t>
                    </a:r>
                    <a:r>
                      <a:rPr lang="ru-RU" dirty="0"/>
                      <a:t>,0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0EA1-431F-81F3-331BE1BECF19}"/>
                </c:ext>
              </c:extLst>
            </c:dLbl>
            <c:dLbl>
              <c:idx val="1"/>
              <c:layout>
                <c:manualLayout>
                  <c:x val="2.4216524216524215E-2"/>
                  <c:y val="-4.2372881355932202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175,3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0EA1-431F-81F3-331BE1BECF19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 2024 год</c:v>
                </c:pt>
                <c:pt idx="1">
                  <c:v> 2025 год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87</c:v>
                </c:pt>
                <c:pt idx="1">
                  <c:v>175.3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0EA1-431F-81F3-331BE1BECF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83796608"/>
        <c:axId val="283798144"/>
        <c:axId val="0"/>
      </c:bar3DChart>
      <c:catAx>
        <c:axId val="2837966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83798144"/>
        <c:crosses val="autoZero"/>
        <c:auto val="1"/>
        <c:lblAlgn val="ctr"/>
        <c:lblOffset val="100"/>
        <c:noMultiLvlLbl val="0"/>
      </c:catAx>
      <c:valAx>
        <c:axId val="2837981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8379660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7751418893151172"/>
          <c:y val="0.34268094666132831"/>
          <c:w val="0.27975076833344548"/>
          <c:h val="0.15079629876773878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7162180737560052E-2"/>
          <c:y val="2.115371376118718E-2"/>
          <c:w val="0.76211890194012077"/>
          <c:h val="0.630330452076799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 год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1"/>
              <c:layout>
                <c:manualLayout>
                  <c:x val="-1.688564480867160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4C9-432C-8AE7-859C58E996F9}"/>
                </c:ext>
              </c:extLst>
            </c:dLbl>
            <c:dLbl>
              <c:idx val="2"/>
              <c:layout>
                <c:manualLayout>
                  <c:x val="-3.5070185371856466E-2"/>
                  <c:y val="8.25747724317295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4C9-432C-8AE7-859C58E996F9}"/>
                </c:ext>
              </c:extLst>
            </c:dLbl>
            <c:dLbl>
              <c:idx val="3"/>
              <c:layout>
                <c:manualLayout>
                  <c:x val="-2.3380123581237693E-2"/>
                  <c:y val="0.1092901399831714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B22-44D9-9DA8-34B50C990AE9}"/>
                </c:ext>
              </c:extLst>
            </c:dLbl>
            <c:dLbl>
              <c:idx val="4"/>
              <c:layout>
                <c:manualLayout>
                  <c:x val="-2.2081227826724444E-2"/>
                  <c:y val="3.6430046661057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B22-44D9-9DA8-34B50C990AE9}"/>
                </c:ext>
              </c:extLst>
            </c:dLbl>
            <c:dLbl>
              <c:idx val="5"/>
              <c:layout>
                <c:manualLayout>
                  <c:x val="-1.2988957545132025E-2"/>
                  <c:y val="5.34307351028838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B22-44D9-9DA8-34B50C990AE9}"/>
                </c:ext>
              </c:extLst>
            </c:dLbl>
            <c:dLbl>
              <c:idx val="6"/>
              <c:layout>
                <c:manualLayout>
                  <c:x val="-3.8966872635396076E-2"/>
                  <c:y val="1.21433488870190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B22-44D9-9DA8-34B50C990AE9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Национальная экономика</c:v>
                </c:pt>
                <c:pt idx="1">
                  <c:v>Жилищ.-коммун.хоз-во</c:v>
                </c:pt>
                <c:pt idx="2">
                  <c:v>Образование</c:v>
                </c:pt>
                <c:pt idx="3">
                  <c:v>Общегос. Вопросы</c:v>
                </c:pt>
                <c:pt idx="4">
                  <c:v>Межбюджетные транферты</c:v>
                </c:pt>
                <c:pt idx="5">
                  <c:v>Социальная политика</c:v>
                </c:pt>
                <c:pt idx="6">
                  <c:v>Культура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71.400000000000006</c:v>
                </c:pt>
                <c:pt idx="1">
                  <c:v>13.2</c:v>
                </c:pt>
                <c:pt idx="2">
                  <c:v>801.2</c:v>
                </c:pt>
                <c:pt idx="3">
                  <c:v>144.9</c:v>
                </c:pt>
                <c:pt idx="4">
                  <c:v>27.2</c:v>
                </c:pt>
                <c:pt idx="5">
                  <c:v>32.200000000000003</c:v>
                </c:pt>
                <c:pt idx="6">
                  <c:v>80.099999999999994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4C9-432C-8AE7-859C58E996F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 гол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0"/>
              <c:layout>
                <c:manualLayout>
                  <c:x val="2.4679019335750847E-2"/>
                  <c:y val="-2.4286697774038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4C9-432C-8AE7-859C58E996F9}"/>
                </c:ext>
              </c:extLst>
            </c:dLbl>
            <c:dLbl>
              <c:idx val="1"/>
              <c:layout>
                <c:manualLayout>
                  <c:x val="1.9483436317698038E-2"/>
                  <c:y val="-9.71467910961523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4C9-432C-8AE7-859C58E996F9}"/>
                </c:ext>
              </c:extLst>
            </c:dLbl>
            <c:dLbl>
              <c:idx val="3"/>
              <c:layout>
                <c:manualLayout>
                  <c:x val="5.1955830180528101E-2"/>
                  <c:y val="-2.42866977740380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4C9-432C-8AE7-859C58E996F9}"/>
                </c:ext>
              </c:extLst>
            </c:dLbl>
            <c:dLbl>
              <c:idx val="4"/>
              <c:layout>
                <c:manualLayout>
                  <c:x val="2.2081227826724444E-2"/>
                  <c:y val="2.42866977740380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4C9-432C-8AE7-859C58E996F9}"/>
                </c:ext>
              </c:extLst>
            </c:dLbl>
            <c:dLbl>
              <c:idx val="5"/>
              <c:layout>
                <c:manualLayout>
                  <c:x val="1.6885644808671729E-2"/>
                  <c:y val="-4.85733955480761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4C9-432C-8AE7-859C58E996F9}"/>
                </c:ext>
              </c:extLst>
            </c:dLbl>
            <c:dLbl>
              <c:idx val="6"/>
              <c:layout>
                <c:manualLayout>
                  <c:x val="5.3254623659785137E-2"/>
                  <c:y val="1.21433488870190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4C9-432C-8AE7-859C58E996F9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Национальная экономика</c:v>
                </c:pt>
                <c:pt idx="1">
                  <c:v>Жилищ.-коммун.хоз-во</c:v>
                </c:pt>
                <c:pt idx="2">
                  <c:v>Образование</c:v>
                </c:pt>
                <c:pt idx="3">
                  <c:v>Общегос. Вопросы</c:v>
                </c:pt>
                <c:pt idx="4">
                  <c:v>Межбюджетные транферты</c:v>
                </c:pt>
                <c:pt idx="5">
                  <c:v>Социальная политика</c:v>
                </c:pt>
                <c:pt idx="6">
                  <c:v>Культура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276.10000000000002</c:v>
                </c:pt>
                <c:pt idx="1">
                  <c:v>17.600000000000001</c:v>
                </c:pt>
                <c:pt idx="2">
                  <c:v>987.9</c:v>
                </c:pt>
                <c:pt idx="3">
                  <c:v>159.80000000000001</c:v>
                </c:pt>
                <c:pt idx="4">
                  <c:v>35.799999999999997</c:v>
                </c:pt>
                <c:pt idx="5">
                  <c:v>16.100000000000001</c:v>
                </c:pt>
                <c:pt idx="6">
                  <c:v>133.69999999999999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E4C9-432C-8AE7-859C58E996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83875968"/>
        <c:axId val="283890048"/>
        <c:axId val="0"/>
      </c:bar3DChart>
      <c:catAx>
        <c:axId val="2838759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500" spc="-100" baseline="0"/>
            </a:pPr>
            <a:endParaRPr lang="ru-RU"/>
          </a:p>
        </c:txPr>
        <c:crossAx val="283890048"/>
        <c:crosses val="autoZero"/>
        <c:auto val="1"/>
        <c:lblAlgn val="ctr"/>
        <c:lblOffset val="100"/>
        <c:noMultiLvlLbl val="0"/>
      </c:catAx>
      <c:valAx>
        <c:axId val="283890048"/>
        <c:scaling>
          <c:orientation val="minMax"/>
          <c:max val="9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500" baseline="0"/>
            </a:pPr>
            <a:endParaRPr lang="ru-RU"/>
          </a:p>
        </c:txPr>
        <c:crossAx val="283875968"/>
        <c:crosses val="autoZero"/>
        <c:crossBetween val="between"/>
        <c:majorUnit val="10"/>
      </c:valAx>
    </c:plotArea>
    <c:legend>
      <c:legendPos val="r"/>
      <c:layout>
        <c:manualLayout>
          <c:xMode val="edge"/>
          <c:yMode val="edge"/>
          <c:x val="0.82428937106444811"/>
          <c:y val="0.25739255014326645"/>
          <c:w val="0.17500677062196446"/>
          <c:h val="0.25108047120018356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42"/>
    </mc:Choice>
    <mc:Fallback>
      <c:style val="42"/>
    </mc:Fallback>
  </mc:AlternateContent>
  <c:chart>
    <c:title>
      <c:tx>
        <c:rich>
          <a:bodyPr/>
          <a:lstStyle/>
          <a:p>
            <a:pPr algn="ctr">
              <a:defRPr>
                <a:solidFill>
                  <a:schemeClr val="tx1"/>
                </a:solidFill>
              </a:defRPr>
            </a:pPr>
            <a:r>
              <a:rPr lang="ru-RU" sz="2400" dirty="0">
                <a:solidFill>
                  <a:schemeClr val="tx1"/>
                </a:solidFill>
              </a:rPr>
              <a:t>Удельный вес расходов по отраслям  в общей сумме расходов бюджета МО "Бичурский муниципальный район" за 2025 год (%)</a:t>
            </a:r>
          </a:p>
        </c:rich>
      </c:tx>
      <c:layout>
        <c:manualLayout>
          <c:xMode val="edge"/>
          <c:yMode val="edge"/>
          <c:x val="0.11558454489062214"/>
          <c:y val="3.8411234543127226E-2"/>
        </c:manualLayout>
      </c:layout>
      <c:overlay val="0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7370945219886827E-2"/>
          <c:y val="0.2367161695122891"/>
          <c:w val="0.47108819054733908"/>
          <c:h val="0.75994372313613467"/>
        </c:manualLayout>
      </c:layout>
      <c:pie3DChart>
        <c:varyColors val="1"/>
        <c:ser>
          <c:idx val="0"/>
          <c:order val="0"/>
          <c:explosion val="16"/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EA9D-4517-803B-E6BA5008C04A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EA9D-4517-803B-E6BA5008C04A}"/>
              </c:ext>
            </c:extLst>
          </c:dPt>
          <c:dPt>
            <c:idx val="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EA9D-4517-803B-E6BA5008C04A}"/>
              </c:ext>
            </c:extLst>
          </c:dPt>
          <c:dPt>
            <c:idx val="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EA9D-4517-803B-E6BA5008C04A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EA9D-4517-803B-E6BA5008C04A}"/>
              </c:ext>
            </c:extLst>
          </c:dPt>
          <c:dPt>
            <c:idx val="5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EA9D-4517-803B-E6BA5008C04A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z="2000" baseline="0" dirty="0">
                        <a:solidFill>
                          <a:schemeClr val="tx1"/>
                        </a:solidFill>
                      </a:rPr>
                      <a:t>9,7</a:t>
                    </a:r>
                    <a:r>
                      <a:rPr lang="en-US" sz="2000" baseline="0" dirty="0">
                        <a:solidFill>
                          <a:schemeClr val="tx1"/>
                        </a:solidFill>
                      </a:rPr>
                      <a:t> </a:t>
                    </a:r>
                    <a:r>
                      <a:rPr lang="en-US" sz="2000" dirty="0">
                        <a:solidFill>
                          <a:schemeClr val="tx1"/>
                        </a:solidFill>
                      </a:rPr>
                      <a:t>%</a:t>
                    </a:r>
                    <a:endParaRPr lang="en-US" sz="2400" dirty="0">
                      <a:solidFill>
                        <a:schemeClr val="tx1"/>
                      </a:solidFill>
                    </a:endParaRP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EA9D-4517-803B-E6BA5008C04A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sz="2000" baseline="0" dirty="0">
                        <a:solidFill>
                          <a:schemeClr val="tx1"/>
                        </a:solidFill>
                      </a:rPr>
                      <a:t>3,5</a:t>
                    </a:r>
                    <a:r>
                      <a:rPr lang="en-US" sz="2000" baseline="0" dirty="0">
                        <a:solidFill>
                          <a:schemeClr val="tx1"/>
                        </a:solidFill>
                      </a:rPr>
                      <a:t>%</a:t>
                    </a:r>
                    <a:endParaRPr lang="en-US" sz="2400" dirty="0">
                      <a:solidFill>
                        <a:schemeClr val="tx1"/>
                      </a:solidFill>
                    </a:endParaRPr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EA9D-4517-803B-E6BA5008C04A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sz="2000" baseline="0" dirty="0">
                        <a:solidFill>
                          <a:schemeClr val="tx1"/>
                        </a:solidFill>
                      </a:rPr>
                      <a:t>1</a:t>
                    </a:r>
                    <a:r>
                      <a:rPr lang="en-US" sz="2000" baseline="0" dirty="0">
                        <a:solidFill>
                          <a:schemeClr val="tx1"/>
                        </a:solidFill>
                      </a:rPr>
                      <a:t>6,</a:t>
                    </a:r>
                    <a:r>
                      <a:rPr lang="ru-RU" sz="2000" baseline="0" dirty="0">
                        <a:solidFill>
                          <a:schemeClr val="tx1"/>
                        </a:solidFill>
                      </a:rPr>
                      <a:t>7</a:t>
                    </a:r>
                    <a:r>
                      <a:rPr lang="en-US" sz="2000" baseline="0" dirty="0">
                        <a:solidFill>
                          <a:schemeClr val="tx1"/>
                        </a:solidFill>
                      </a:rPr>
                      <a:t> </a:t>
                    </a:r>
                    <a:r>
                      <a:rPr lang="en-US" sz="2000" dirty="0">
                        <a:solidFill>
                          <a:schemeClr val="tx1"/>
                        </a:solidFill>
                      </a:rPr>
                      <a:t>%  </a:t>
                    </a:r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EA9D-4517-803B-E6BA5008C04A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ru-RU" sz="2000" baseline="0" dirty="0">
                        <a:solidFill>
                          <a:schemeClr val="tx1"/>
                        </a:solidFill>
                      </a:rPr>
                      <a:t>8,1</a:t>
                    </a:r>
                    <a:r>
                      <a:rPr lang="en-US" sz="2000" dirty="0">
                        <a:solidFill>
                          <a:schemeClr val="tx1"/>
                        </a:solidFill>
                      </a:rPr>
                      <a:t>%</a:t>
                    </a:r>
                    <a:endParaRPr lang="en-US" sz="2400" dirty="0">
                      <a:solidFill>
                        <a:schemeClr val="tx1"/>
                      </a:solidFill>
                    </a:endParaRPr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EA9D-4517-803B-E6BA5008C04A}"/>
                </c:ext>
              </c:extLst>
            </c:dLbl>
            <c:dLbl>
              <c:idx val="4"/>
              <c:layout>
                <c:manualLayout>
                  <c:x val="2.5312719442206956E-2"/>
                  <c:y val="-1.3360429406305123E-2"/>
                </c:manualLayout>
              </c:layout>
              <c:tx>
                <c:rich>
                  <a:bodyPr/>
                  <a:lstStyle/>
                  <a:p>
                    <a:r>
                      <a:rPr lang="ru-RU" sz="2000" baseline="0" dirty="0">
                        <a:solidFill>
                          <a:schemeClr val="tx1"/>
                        </a:solidFill>
                      </a:rPr>
                      <a:t>59,8</a:t>
                    </a:r>
                    <a:r>
                      <a:rPr lang="en-US" sz="2000" baseline="0" dirty="0">
                        <a:solidFill>
                          <a:schemeClr val="tx1"/>
                        </a:solidFill>
                      </a:rPr>
                      <a:t> </a:t>
                    </a:r>
                    <a:r>
                      <a:rPr lang="en-US" sz="2000" dirty="0">
                        <a:solidFill>
                          <a:schemeClr val="tx1"/>
                        </a:solidFill>
                      </a:rPr>
                      <a:t>%</a:t>
                    </a:r>
                    <a:endParaRPr lang="en-US" sz="2400" dirty="0">
                      <a:solidFill>
                        <a:schemeClr val="tx1"/>
                      </a:solidFill>
                    </a:endParaRP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EA9D-4517-803B-E6BA5008C04A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dirty="0"/>
                      <a:t>2,2%</a:t>
                    </a:r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EA9D-4517-803B-E6BA5008C04A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ru-RU" sz="2000" dirty="0">
                        <a:solidFill>
                          <a:schemeClr val="tx1"/>
                        </a:solidFill>
                      </a:rPr>
                      <a:t>6%</a:t>
                    </a:r>
                  </a:p>
                  <a:p>
                    <a:endParaRPr lang="en-US" dirty="0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EA9D-4517-803B-E6BA5008C04A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>
                    <a:solidFill>
                      <a:schemeClr val="tx1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Sheet1!$B$1:$G$1</c:f>
              <c:strCache>
                <c:ptCount val="6"/>
                <c:pt idx="0">
                  <c:v>Общегосударственные вопросы</c:v>
                </c:pt>
                <c:pt idx="1">
                  <c:v>Прочее </c:v>
                </c:pt>
                <c:pt idx="2">
                  <c:v>Нац. Экономика</c:v>
                </c:pt>
                <c:pt idx="3">
                  <c:v>Культура</c:v>
                </c:pt>
                <c:pt idx="4">
                  <c:v>Образование</c:v>
                </c:pt>
                <c:pt idx="5">
                  <c:v>Межбюджетные трансферты</c:v>
                </c:pt>
              </c:strCache>
            </c:strRef>
          </c:cat>
          <c:val>
            <c:numRef>
              <c:f>Sheet1!$B$2:$G$2</c:f>
              <c:numCache>
                <c:formatCode>0.000</c:formatCode>
                <c:ptCount val="6"/>
                <c:pt idx="0">
                  <c:v>9.6999999999999993</c:v>
                </c:pt>
                <c:pt idx="1">
                  <c:v>3.5</c:v>
                </c:pt>
                <c:pt idx="2">
                  <c:v>16.7</c:v>
                </c:pt>
                <c:pt idx="3">
                  <c:v>8.1</c:v>
                </c:pt>
                <c:pt idx="4">
                  <c:v>59.8</c:v>
                </c:pt>
                <c:pt idx="5">
                  <c:v>2.2000000000000002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EA9D-4517-803B-E6BA5008C04A}"/>
            </c:ext>
          </c:extLst>
        </c:ser>
        <c:dLbls>
          <c:dLblPos val="bestFit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2400">
                <a:solidFill>
                  <a:schemeClr val="tx1"/>
                </a:solidFill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2400">
                <a:solidFill>
                  <a:schemeClr val="tx1"/>
                </a:solidFill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2400">
                <a:solidFill>
                  <a:schemeClr val="tx1"/>
                </a:solidFill>
              </a:defRPr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sz="2400">
                <a:solidFill>
                  <a:schemeClr val="tx1"/>
                </a:solidFill>
              </a:defRPr>
            </a:pPr>
            <a:endParaRPr lang="ru-RU"/>
          </a:p>
        </c:txPr>
      </c:legendEntry>
      <c:legendEntry>
        <c:idx val="4"/>
        <c:txPr>
          <a:bodyPr/>
          <a:lstStyle/>
          <a:p>
            <a:pPr>
              <a:defRPr sz="2400">
                <a:solidFill>
                  <a:schemeClr val="tx1"/>
                </a:solidFill>
              </a:defRPr>
            </a:pPr>
            <a:endParaRPr lang="ru-RU"/>
          </a:p>
        </c:txPr>
      </c:legendEntry>
      <c:legendEntry>
        <c:idx val="5"/>
        <c:txPr>
          <a:bodyPr/>
          <a:lstStyle/>
          <a:p>
            <a:pPr>
              <a:defRPr sz="2400">
                <a:solidFill>
                  <a:schemeClr val="tx1"/>
                </a:solidFill>
              </a:defRPr>
            </a:pPr>
            <a:endParaRPr lang="ru-RU"/>
          </a:p>
        </c:txPr>
      </c:legendEntry>
      <c:layout>
        <c:manualLayout>
          <c:xMode val="edge"/>
          <c:yMode val="edge"/>
          <c:x val="0.58539486891064441"/>
          <c:y val="0.16176521254523282"/>
          <c:w val="0.40424992768118007"/>
          <c:h val="0.79030030195096457"/>
        </c:manualLayout>
      </c:layout>
      <c:overlay val="0"/>
      <c:txPr>
        <a:bodyPr/>
        <a:lstStyle/>
        <a:p>
          <a:pPr>
            <a:defRPr sz="2400"/>
          </a:pPr>
          <a:endParaRPr lang="ru-RU"/>
        </a:p>
      </c:txPr>
    </c:legend>
    <c:plotVisOnly val="1"/>
    <c:dispBlanksAs val="zero"/>
    <c:showDLblsOverMax val="0"/>
  </c:chart>
  <c:spPr>
    <a:solidFill>
      <a:schemeClr val="accent2"/>
    </a:solidFill>
  </c:spPr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 </a:t>
            </a:r>
          </a:p>
        </c:rich>
      </c:tx>
      <c:layout/>
      <c:overlay val="0"/>
    </c:title>
    <c:autoTitleDeleted val="0"/>
    <c:view3D>
      <c:rotX val="15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880785506696165E-2"/>
          <c:y val="0.10858582574772432"/>
          <c:w val="0.76211890194012077"/>
          <c:h val="0.630330452076799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2024 год</c:v>
                </c:pt>
              </c:strCache>
            </c:strRef>
          </c:tx>
          <c:spPr>
            <a:solidFill>
              <a:srgbClr val="00B050"/>
            </a:solidFill>
          </c:spPr>
          <c:explosion val="25"/>
          <c:dPt>
            <c:idx val="0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831-48DA-8A61-9716D2D7F9F0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831-48DA-8A61-9716D2D7F9F0}"/>
              </c:ext>
            </c:extLst>
          </c:dPt>
          <c:dLbls>
            <c:dLbl>
              <c:idx val="0"/>
              <c:layout>
                <c:manualLayout>
                  <c:x val="1.9267635526987576E-3"/>
                  <c:y val="-7.7405339248833471E-2"/>
                </c:manualLayout>
              </c:layout>
              <c:tx>
                <c:rich>
                  <a:bodyPr/>
                  <a:lstStyle/>
                  <a:p>
                    <a:r>
                      <a:rPr lang="ru-RU" sz="2400" dirty="0"/>
                      <a:t>192,6</a:t>
                    </a:r>
                    <a:endParaRPr lang="en-US" sz="2400" dirty="0"/>
                  </a:p>
                  <a:p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7831-48DA-8A61-9716D2D7F9F0}"/>
                </c:ext>
              </c:extLst>
            </c:dLbl>
            <c:dLbl>
              <c:idx val="1"/>
              <c:layout>
                <c:manualLayout>
                  <c:x val="0.14448773187846109"/>
                  <c:y val="6.4484051097682242E-4"/>
                </c:manualLayout>
              </c:layout>
              <c:tx>
                <c:rich>
                  <a:bodyPr/>
                  <a:lstStyle/>
                  <a:p>
                    <a:r>
                      <a:rPr lang="ru-RU" sz="2400" dirty="0"/>
                      <a:t>378,0</a:t>
                    </a:r>
                    <a:endParaRPr lang="en-US" sz="2400" dirty="0"/>
                  </a:p>
                  <a:p>
                    <a:endParaRPr lang="en-US" sz="24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7831-48DA-8A61-9716D2D7F9F0}"/>
                </c:ext>
              </c:extLst>
            </c:dLbl>
            <c:dLbl>
              <c:idx val="2"/>
              <c:layout>
                <c:manualLayout>
                  <c:x val="9.6997853037820568E-4"/>
                  <c:y val="-8.4596879063719113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1080,1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7831-48DA-8A61-9716D2D7F9F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Федеральный бюджет</c:v>
                </c:pt>
                <c:pt idx="1">
                  <c:v>Местный бюджет</c:v>
                </c:pt>
                <c:pt idx="2">
                  <c:v>Республиканский бюджет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78.7</c:v>
                </c:pt>
                <c:pt idx="1">
                  <c:v>196.8</c:v>
                </c:pt>
                <c:pt idx="2">
                  <c:v>680.6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7831-48DA-8A61-9716D2D7F9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33994014442902576"/>
          <c:y val="0.68701617838292661"/>
          <c:w val="0.31195579336143586"/>
          <c:h val="0.29868861372305433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Удельный вес кредиторской задолженности по отраслям за  2025 год.</a:t>
            </a:r>
          </a:p>
        </c:rich>
      </c:tx>
      <c:layout>
        <c:manualLayout>
          <c:xMode val="edge"/>
          <c:yMode val="edge"/>
          <c:x val="0.12377120134799838"/>
          <c:y val="8.7149301303908217E-4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8.3193186868125768E-2"/>
          <c:y val="0.17606506319316836"/>
          <c:w val="0.69934555882679705"/>
          <c:h val="0.81244053059317933"/>
        </c:manualLayout>
      </c:layout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3.8014063252231237E-2"/>
                  <c:y val="1.1243623463926679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33C-4699-8663-2F01FF277493}"/>
                </c:ext>
              </c:extLst>
            </c:dLbl>
            <c:dLbl>
              <c:idx val="1"/>
              <c:layout>
                <c:manualLayout>
                  <c:x val="1.6601048957523238E-2"/>
                  <c:y val="-1.237419966424475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3C-4699-8663-2F01FF277493}"/>
                </c:ext>
              </c:extLst>
            </c:dLbl>
            <c:dLbl>
              <c:idx val="2"/>
              <c:layout>
                <c:manualLayout>
                  <c:x val="-8.9424496815168689E-2"/>
                  <c:y val="-5.827514150267987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33C-4699-8663-2F01FF277493}"/>
                </c:ext>
              </c:extLst>
            </c:dLbl>
            <c:dLbl>
              <c:idx val="3"/>
              <c:layout>
                <c:manualLayout>
                  <c:x val="-4.8940048327963559E-2"/>
                  <c:y val="3.802360781191907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33C-4699-8663-2F01FF277493}"/>
                </c:ext>
              </c:extLst>
            </c:dLbl>
            <c:dLbl>
              <c:idx val="4"/>
              <c:layout>
                <c:manualLayout>
                  <c:x val="1.4486584823908454E-2"/>
                  <c:y val="-8.0833609216940678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6.0156626115616792E-2"/>
                      <c:h val="6.532486546143216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733C-4699-8663-2F01FF277493}"/>
                </c:ext>
              </c:extLst>
            </c:dLbl>
            <c:spPr>
              <a:noFill/>
              <a:ln>
                <a:noFill/>
              </a:ln>
              <a:effectLst/>
            </c:sp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Лист1!$A$2:$A$8</c:f>
              <c:strCache>
                <c:ptCount val="5"/>
                <c:pt idx="0">
                  <c:v>Общегос. Вопросы</c:v>
                </c:pt>
                <c:pt idx="1">
                  <c:v>Культура</c:v>
                </c:pt>
                <c:pt idx="2">
                  <c:v>Образование</c:v>
                </c:pt>
                <c:pt idx="3">
                  <c:v>Соц.политика</c:v>
                </c:pt>
                <c:pt idx="4">
                  <c:v>Национальная экономика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18.600000000000001</c:v>
                </c:pt>
                <c:pt idx="1">
                  <c:v>3.9</c:v>
                </c:pt>
                <c:pt idx="2">
                  <c:v>69.400000000000006</c:v>
                </c:pt>
                <c:pt idx="3">
                  <c:v>5.5</c:v>
                </c:pt>
                <c:pt idx="4" formatCode="0.0">
                  <c:v>2.6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8F0-4FA3-BAE5-70025FA2F74C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71699336647779877"/>
          <c:y val="0.13698199328696647"/>
          <c:w val="0.27418816890715847"/>
          <c:h val="0.82064729025912808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Структура расходов бюджета МО «Бичурский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муниципальный район РБ»,</a:t>
            </a:r>
            <a:r>
              <a:rPr lang="ru-RU" sz="160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%</a:t>
            </a:r>
          </a:p>
        </c:rich>
      </c:tx>
      <c:layout>
        <c:manualLayout>
          <c:xMode val="edge"/>
          <c:yMode val="edge"/>
          <c:x val="0.13335199753632537"/>
          <c:y val="0.1053846406616099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Структура расходов бюджета МО "Бичурский" в 2025 году, в%</c:v>
                </c:pt>
              </c:strCache>
            </c:strRef>
          </c:tx>
          <c:dPt>
            <c:idx val="0"/>
            <c:bubble3D val="0"/>
            <c:spPr>
              <a:solidFill>
                <a:srgbClr val="9A57CD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CCD-4D9C-971E-6CC0D1866214}"/>
              </c:ext>
            </c:extLst>
          </c:dPt>
          <c:dPt>
            <c:idx val="1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CCD-4D9C-971E-6CC0D1866214}"/>
              </c:ext>
            </c:extLst>
          </c:dPt>
          <c:dPt>
            <c:idx val="2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CCD-4D9C-971E-6CC0D1866214}"/>
              </c:ext>
            </c:extLst>
          </c:dPt>
          <c:dPt>
            <c:idx val="3"/>
            <c:bubble3D val="0"/>
            <c:spPr>
              <a:solidFill>
                <a:schemeClr val="accent6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CCD-4D9C-971E-6CC0D1866214}"/>
              </c:ext>
            </c:extLst>
          </c:dPt>
          <c:dPt>
            <c:idx val="4"/>
            <c:bubble3D val="0"/>
            <c:spPr>
              <a:solidFill>
                <a:srgbClr val="00FF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BCCD-4D9C-971E-6CC0D1866214}"/>
              </c:ext>
            </c:extLst>
          </c:dPt>
          <c:dPt>
            <c:idx val="5"/>
            <c:bubble3D val="0"/>
            <c:spPr>
              <a:solidFill>
                <a:srgbClr val="3366F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BCCD-4D9C-971E-6CC0D1866214}"/>
              </c:ext>
            </c:extLst>
          </c:dPt>
          <c:dLbls>
            <c:dLbl>
              <c:idx val="0"/>
              <c:layout>
                <c:manualLayout>
                  <c:x val="-6.0953172363066264E-2"/>
                  <c:y val="-1.222329063623446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9,7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BCCD-4D9C-971E-6CC0D1866214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/>
                      <a:t>0,8%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BCCD-4D9C-971E-6CC0D1866214}"/>
                </c:ext>
              </c:extLst>
            </c:dLbl>
            <c:dLbl>
              <c:idx val="2"/>
              <c:layout>
                <c:manualLayout>
                  <c:x val="-1.711070502330056E-2"/>
                  <c:y val="-3.6849772618116265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59,8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BCCD-4D9C-971E-6CC0D1866214}"/>
                </c:ext>
              </c:extLst>
            </c:dLbl>
            <c:dLbl>
              <c:idx val="3"/>
              <c:layout>
                <c:manualLayout>
                  <c:x val="6.8023639061462068E-2"/>
                  <c:y val="-3.6695595718628654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8,1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BCCD-4D9C-971E-6CC0D1866214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2,2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BCCD-4D9C-971E-6CC0D1866214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16,7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BCCD-4D9C-971E-6CC0D186621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Управление</c:v>
                </c:pt>
                <c:pt idx="1">
                  <c:v>Социальная политика</c:v>
                </c:pt>
                <c:pt idx="2">
                  <c:v>Образование</c:v>
                </c:pt>
                <c:pt idx="3">
                  <c:v>Культура</c:v>
                </c:pt>
                <c:pt idx="4">
                  <c:v>Межбюджетные трансферты</c:v>
                </c:pt>
                <c:pt idx="5">
                  <c:v>Прочее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8.6</c:v>
                </c:pt>
                <c:pt idx="1">
                  <c:v>0.8</c:v>
                </c:pt>
                <c:pt idx="2">
                  <c:v>73.8</c:v>
                </c:pt>
                <c:pt idx="3">
                  <c:v>7.5</c:v>
                </c:pt>
                <c:pt idx="4">
                  <c:v>1.8</c:v>
                </c:pt>
                <c:pt idx="5">
                  <c:v>0.3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BCCD-4D9C-971E-6CC0D1866214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scene3d>
          <a:camera prst="orthographicFront"/>
          <a:lightRig rig="threePt" dir="t"/>
        </a:scene3d>
        <a:sp3d>
          <a:bevelT h="19050"/>
        </a:sp3d>
      </c:spPr>
    </c:plotArea>
    <c:legend>
      <c:legendPos val="r"/>
      <c:layout>
        <c:manualLayout>
          <c:xMode val="edge"/>
          <c:yMode val="edge"/>
          <c:x val="0.324445864055036"/>
          <c:y val="0.70096682639501584"/>
          <c:w val="0.65616033229068382"/>
          <c:h val="0.29883469646880489"/>
        </c:manualLayout>
      </c:layout>
      <c:overlay val="0"/>
      <c:txPr>
        <a:bodyPr/>
        <a:lstStyle/>
        <a:p>
          <a:pPr>
            <a:defRPr sz="1200" b="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3337244062169703E-2"/>
          <c:y val="5.0314465408805046E-3"/>
          <c:w val="0.97666277712952165"/>
          <c:h val="0.796218487394957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налоговые доходы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14088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3.8645151879608199E-3"/>
                  <c:y val="0.1074526816223443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0CD-4447-B6C7-6158FA394D16}"/>
                </c:ext>
              </c:extLst>
            </c:dLbl>
            <c:dLbl>
              <c:idx val="1"/>
              <c:layout>
                <c:manualLayout>
                  <c:x val="3.595020737752066E-3"/>
                  <c:y val="8.050314465408804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CD-4447-B6C7-6158FA394D16}"/>
                </c:ext>
              </c:extLst>
            </c:dLbl>
            <c:dLbl>
              <c:idx val="2"/>
              <c:layout>
                <c:manualLayout>
                  <c:x val="8.4893795224518787E-3"/>
                  <c:y val="-1.329656497297008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0CD-4447-B6C7-6158FA394D16}"/>
                </c:ext>
              </c:extLst>
            </c:dLbl>
            <c:dLbl>
              <c:idx val="3"/>
              <c:layout>
                <c:manualLayout>
                  <c:x val="8.0226814505919546E-3"/>
                  <c:y val="-2.08129297720427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0CD-4447-B6C7-6158FA394D16}"/>
                </c:ext>
              </c:extLst>
            </c:dLbl>
            <c:dLbl>
              <c:idx val="4"/>
              <c:layout>
                <c:manualLayout>
                  <c:x val="1.2223319101743438E-2"/>
                  <c:y val="-1.374291476059159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0CD-4447-B6C7-6158FA394D16}"/>
                </c:ext>
              </c:extLst>
            </c:dLbl>
            <c:spPr>
              <a:noFill/>
              <a:ln w="25382">
                <a:noFill/>
              </a:ln>
            </c:spPr>
            <c:txPr>
              <a:bodyPr/>
              <a:lstStyle/>
              <a:p>
                <a:pPr>
                  <a:defRPr sz="1606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Sheet1!$B$1:$C$1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Sheet1!$B$2:$C$2</c:f>
              <c:numCache>
                <c:formatCode>General</c:formatCode>
                <c:ptCount val="2"/>
                <c:pt idx="0">
                  <c:v>235.1</c:v>
                </c:pt>
                <c:pt idx="1">
                  <c:v>234.5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D0CD-4447-B6C7-6158FA394D16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неналоговые доходы</c:v>
                </c:pt>
              </c:strCache>
            </c:strRef>
          </c:tx>
          <c:spPr>
            <a:solidFill>
              <a:srgbClr val="339966"/>
            </a:solidFill>
            <a:ln w="14088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6.9905627403005939E-3"/>
                  <c:y val="0.118238993710691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CDA-4FFA-8230-0C2CD3A2F8FE}"/>
                </c:ext>
              </c:extLst>
            </c:dLbl>
            <c:dLbl>
              <c:idx val="1"/>
              <c:layout>
                <c:manualLayout>
                  <c:x val="0"/>
                  <c:y val="9.0566037735849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CDA-4FFA-8230-0C2CD3A2F8FE}"/>
                </c:ext>
              </c:extLst>
            </c:dLbl>
            <c:spPr>
              <a:noFill/>
              <a:ln w="25382">
                <a:noFill/>
              </a:ln>
            </c:spPr>
            <c:txPr>
              <a:bodyPr/>
              <a:lstStyle/>
              <a:p>
                <a:pPr>
                  <a:defRPr sz="1606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Sheet1!$B$1:$C$1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Sheet1!$B$3:$C$3</c:f>
              <c:numCache>
                <c:formatCode>General</c:formatCode>
                <c:ptCount val="2"/>
                <c:pt idx="0">
                  <c:v>45.7</c:v>
                </c:pt>
                <c:pt idx="1">
                  <c:v>39.299999999999997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D0CD-4447-B6C7-6158FA394D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1229568"/>
        <c:axId val="151231104"/>
      </c:barChart>
      <c:catAx>
        <c:axId val="151229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52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606" b="1" i="0" u="none" strike="noStrike" baseline="0">
                <a:solidFill>
                  <a:srgbClr val="00B050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151231104"/>
        <c:crosses val="autoZero"/>
        <c:auto val="1"/>
        <c:lblAlgn val="ctr"/>
        <c:lblOffset val="100"/>
        <c:noMultiLvlLbl val="0"/>
      </c:catAx>
      <c:valAx>
        <c:axId val="15123110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51229568"/>
        <c:crosses val="autoZero"/>
        <c:crossBetween val="between"/>
      </c:valAx>
      <c:spPr>
        <a:noFill/>
        <a:ln w="25382">
          <a:noFill/>
        </a:ln>
      </c:spPr>
    </c:plotArea>
    <c:legend>
      <c:legendPos val="r"/>
      <c:layout>
        <c:manualLayout>
          <c:xMode val="edge"/>
          <c:yMode val="edge"/>
          <c:x val="1.0471204188481676E-3"/>
          <c:y val="0.9152542372881356"/>
          <c:w val="0.58952879581151829"/>
          <c:h val="6.0263653483992465E-2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578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713805383143449"/>
          <c:y val="7.0463804927609855E-2"/>
          <c:w val="0.86286194616856549"/>
          <c:h val="0.7733983574633814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2024, тыс.руб.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  <a:bevelB prst="relaxedInset"/>
            </a:sp3d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5214-42BF-B5C9-08ABDF9C6A5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8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ВСЕГО</c:v>
                </c:pt>
                <c:pt idx="1">
                  <c:v>Земельный налог</c:v>
                </c:pt>
                <c:pt idx="2">
                  <c:v>Имущество</c:v>
                </c:pt>
              </c:strCache>
            </c:str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19319</c:v>
                </c:pt>
                <c:pt idx="1">
                  <c:v>15040</c:v>
                </c:pt>
                <c:pt idx="2">
                  <c:v>4279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214-42BF-B5C9-08ABDF9C6A5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2025, тыс.руб.</c:v>
                </c:pt>
              </c:strCache>
            </c:strRef>
          </c:tx>
          <c:spPr>
            <a:solidFill>
              <a:srgbClr val="99FF99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397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00B05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ВСЕГО</c:v>
                </c:pt>
                <c:pt idx="1">
                  <c:v>Земельный налог</c:v>
                </c:pt>
                <c:pt idx="2">
                  <c:v>Имущество</c:v>
                </c:pt>
              </c:strCache>
            </c:strRef>
          </c:cat>
          <c:val>
            <c:numRef>
              <c:f>Лист1!$C$2:$C$4</c:f>
              <c:numCache>
                <c:formatCode>#,##0.0</c:formatCode>
                <c:ptCount val="3"/>
                <c:pt idx="0">
                  <c:v>22202.5</c:v>
                </c:pt>
                <c:pt idx="1">
                  <c:v>17305.5</c:v>
                </c:pt>
                <c:pt idx="2">
                  <c:v>4897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5214-42BF-B5C9-08ABDF9C6A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7"/>
        <c:overlap val="-11"/>
        <c:axId val="148711680"/>
        <c:axId val="148721664"/>
      </c:barChart>
      <c:catAx>
        <c:axId val="1487116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48721664"/>
        <c:crosses val="autoZero"/>
        <c:auto val="1"/>
        <c:lblAlgn val="ctr"/>
        <c:lblOffset val="100"/>
        <c:noMultiLvlLbl val="0"/>
      </c:catAx>
      <c:valAx>
        <c:axId val="148721664"/>
        <c:scaling>
          <c:orientation val="minMax"/>
        </c:scaling>
        <c:delete val="1"/>
        <c:axPos val="l"/>
        <c:numFmt formatCode="#,##0.0" sourceLinked="1"/>
        <c:majorTickMark val="out"/>
        <c:minorTickMark val="none"/>
        <c:tickLblPos val="nextTo"/>
        <c:crossAx val="148711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0033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.32239201887469104"/>
          <c:y val="0.89620853033185732"/>
          <c:w val="0.38480778419756945"/>
          <c:h val="5.56299805211668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rgbClr val="003300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2895885589623115E-2"/>
          <c:y val="1.6348281079517028E-2"/>
          <c:w val="0.9161928885709274"/>
          <c:h val="0.866737202954059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начислено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7331431576729501E-2"/>
                  <c:y val="-7.017744797223846E-2"/>
                </c:manualLayout>
              </c:layout>
              <c:tx>
                <c:rich>
                  <a:bodyPr rot="0" spcFirstLastPara="1" vertOverflow="ellipsis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11959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7863032532499498"/>
                      <c:h val="7.966747845446854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BAB-41BE-92E9-8A2449E6D6DC}"/>
                </c:ext>
              </c:extLst>
            </c:dLbl>
            <c:dLbl>
              <c:idx val="1"/>
              <c:layout>
                <c:manualLayout>
                  <c:x val="-4.1647895735968783E-2"/>
                  <c:y val="-3.189883998738118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4796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BAB-41BE-92E9-8A2449E6D6DC}"/>
                </c:ext>
              </c:extLst>
            </c:dLbl>
            <c:dLbl>
              <c:idx val="2"/>
              <c:layout>
                <c:manualLayout>
                  <c:x val="-3.6836059040564716E-2"/>
                  <c:y val="-2.664799639135338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17481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BAB-41BE-92E9-8A2449E6D6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Земельный налог</c:v>
                </c:pt>
                <c:pt idx="1">
                  <c:v>Налог на имущество </c:v>
                </c:pt>
                <c:pt idx="2">
                  <c:v>Транспортный налог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11959</c:v>
                </c:pt>
                <c:pt idx="1">
                  <c:v>4786</c:v>
                </c:pt>
                <c:pt idx="2">
                  <c:v>17481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BAB-41BE-92E9-8A2449E6D6D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уплачено 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6853882702964832E-2"/>
                  <c:y val="-3.50887239861192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11684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BAB-41BE-92E9-8A2449E6D6DC}"/>
                </c:ext>
              </c:extLst>
            </c:dLbl>
            <c:dLbl>
              <c:idx val="1"/>
              <c:layout>
                <c:manualLayout>
                  <c:x val="4.4250889219466787E-2"/>
                  <c:y val="-2.870895598864300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4896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BAB-41BE-92E9-8A2449E6D6DC}"/>
                </c:ext>
              </c:extLst>
            </c:dLbl>
            <c:dLbl>
              <c:idx val="2"/>
              <c:layout>
                <c:manualLayout>
                  <c:x val="7.8583592619871218E-2"/>
                  <c:y val="2.827255522400851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18380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BAB-41BE-92E9-8A2449E6D6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Земельный налог</c:v>
                </c:pt>
                <c:pt idx="1">
                  <c:v>Налог на имущество </c:v>
                </c:pt>
                <c:pt idx="2">
                  <c:v>Транспортный налог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11684</c:v>
                </c:pt>
                <c:pt idx="1">
                  <c:v>4896</c:v>
                </c:pt>
                <c:pt idx="2">
                  <c:v>18380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BBAB-41BE-92E9-8A2449E6D6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8604032"/>
        <c:axId val="148689280"/>
      </c:barChart>
      <c:catAx>
        <c:axId val="148604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8689280"/>
        <c:crosses val="autoZero"/>
        <c:auto val="1"/>
        <c:lblAlgn val="ctr"/>
        <c:lblOffset val="100"/>
        <c:noMultiLvlLbl val="0"/>
      </c:catAx>
      <c:valAx>
        <c:axId val="14868928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860403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Поступление имущественных налогов в бюджет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Бичурского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МР РБ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430608073543326"/>
          <c:y val="1.6960347794792021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1.6827516301656416E-2"/>
          <c:y val="0.35629836726395819"/>
          <c:w val="0.98317248369834354"/>
          <c:h val="0.546940564034156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E94C1B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-2.5133258917135807E-2"/>
                  <c:y val="-1.393197722625105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14552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29551224512459529"/>
                      <c:h val="0.1557001143576018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8B3C-431F-85D9-FA2BE12B4F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#,##0</c:formatCode>
                <c:ptCount val="1"/>
                <c:pt idx="0">
                  <c:v>14552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B3C-431F-85D9-FA2BE12B4FB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3.5256545340335607E-2"/>
                  <c:y val="1.738898166501373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400" b="1" i="0" u="none" strike="noStrike" kern="1200" baseline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16580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31671039178502602"/>
                      <c:h val="0.2076001662514803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8B3C-431F-85D9-FA2BE12B4F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#,##0</c:formatCode>
                <c:ptCount val="1"/>
                <c:pt idx="0">
                  <c:v>16580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8B3C-431F-85D9-FA2BE12B4FB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4626304"/>
        <c:axId val="154631168"/>
      </c:barChart>
      <c:catAx>
        <c:axId val="15462630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4631168"/>
        <c:crosses val="autoZero"/>
        <c:auto val="1"/>
        <c:lblAlgn val="ctr"/>
        <c:lblOffset val="100"/>
        <c:noMultiLvlLbl val="0"/>
      </c:catAx>
      <c:valAx>
        <c:axId val="154631168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54626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.18403623663341323"/>
          <c:y val="0.9122629163695255"/>
          <c:w val="0.70885057040067789"/>
          <c:h val="7.016540548179982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"/>
      <c:hPercent val="60"/>
      <c:rotY val="357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"/>
          <c:y val="6.8081541567156694E-3"/>
          <c:w val="0.97563805104408352"/>
          <c:h val="0.7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Налоговые и неналоговые доходы</c:v>
                </c:pt>
              </c:strCache>
            </c:strRef>
          </c:tx>
          <c:spPr>
            <a:solidFill>
              <a:srgbClr val="FFCC00"/>
            </a:solidFill>
            <a:ln w="12143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/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/>
                    </a:pPr>
                    <a:r>
                      <a:rPr lang="en-US" dirty="0"/>
                      <a:t>280,8</a:t>
                    </a:r>
                  </a:p>
                  <a:p>
                    <a:pPr>
                      <a:defRPr/>
                    </a:pP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7.9076620010711918E-2"/>
                      <c:h val="9.5592407820778311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0-79DD-4D14-B203-8ABAA0544D5F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/>
                      <a:t>273,8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79DD-4D14-B203-8ABAA0544D5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2"/>
                <c:pt idx="0">
                  <c:v>2024г.</c:v>
                </c:pt>
                <c:pt idx="1">
                  <c:v>2025г.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2"/>
                <c:pt idx="0">
                  <c:v>280.8</c:v>
                </c:pt>
                <c:pt idx="1">
                  <c:v>273.8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9DD-4D14-B203-8ABAA0544D5F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spPr>
            <a:solidFill>
              <a:srgbClr val="0000FF"/>
            </a:solidFill>
            <a:ln w="12143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0.20978528687082013"/>
                  <c:y val="5.104606258426925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1323,2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79DD-4D14-B203-8ABAA0544D5F}"/>
                </c:ext>
              </c:extLst>
            </c:dLbl>
            <c:dLbl>
              <c:idx val="1"/>
              <c:layout>
                <c:manualLayout>
                  <c:x val="-0.17749406367783338"/>
                  <c:y val="-3.118024365973697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/>
                    </a:pPr>
                    <a:r>
                      <a:rPr lang="en-US" dirty="0"/>
                      <a:t>1872,3</a:t>
                    </a:r>
                  </a:p>
                  <a:p>
                    <a:pPr>
                      <a:defRPr/>
                    </a:pP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1065198808755909"/>
                      <c:h val="9.5827226151736014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4-79DD-4D14-B203-8ABAA0544D5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2"/>
                <c:pt idx="0">
                  <c:v>2024г.</c:v>
                </c:pt>
                <c:pt idx="1">
                  <c:v>2025г.</c:v>
                </c:pt>
              </c:strCache>
            </c:strRef>
          </c:cat>
          <c:val>
            <c:numRef>
              <c:f>Sheet1!$B$3:$D$3</c:f>
              <c:numCache>
                <c:formatCode>0.00</c:formatCode>
                <c:ptCount val="2"/>
                <c:pt idx="0" formatCode="0.0">
                  <c:v>1042.4000000000001</c:v>
                </c:pt>
                <c:pt idx="1">
                  <c:v>1598.5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79DD-4D14-B203-8ABAA0544D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gapDepth val="0"/>
        <c:shape val="cylinder"/>
        <c:axId val="272444416"/>
        <c:axId val="272454400"/>
        <c:axId val="0"/>
      </c:bar3DChart>
      <c:catAx>
        <c:axId val="2724444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036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247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2724544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72454400"/>
        <c:scaling>
          <c:orientation val="minMax"/>
        </c:scaling>
        <c:delete val="1"/>
        <c:axPos val="r"/>
        <c:numFmt formatCode="General" sourceLinked="1"/>
        <c:majorTickMark val="out"/>
        <c:minorTickMark val="none"/>
        <c:tickLblPos val="nextTo"/>
        <c:crossAx val="272444416"/>
        <c:crosses val="max"/>
        <c:crossBetween val="between"/>
      </c:valAx>
      <c:spPr>
        <a:noFill/>
        <a:ln w="24287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20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20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</c:legendEntry>
      <c:layout>
        <c:manualLayout>
          <c:xMode val="edge"/>
          <c:yMode val="edge"/>
          <c:x val="2.5522041763341066E-2"/>
          <c:y val="0.84966216216216217"/>
          <c:w val="0.97447795823665895"/>
          <c:h val="0.14333035224543711"/>
        </c:manualLayout>
      </c:layout>
      <c:overlay val="0"/>
      <c:spPr>
        <a:noFill/>
        <a:ln w="24287">
          <a:noFill/>
        </a:ln>
      </c:spPr>
      <c:txPr>
        <a:bodyPr/>
        <a:lstStyle/>
        <a:p>
          <a:pPr>
            <a:defRPr sz="1582" b="1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67" b="1" i="0" u="none" strike="noStrike" baseline="0">
          <a:solidFill>
            <a:schemeClr val="tx1"/>
          </a:solidFill>
          <a:latin typeface="MS P????"/>
          <a:ea typeface="MS P????"/>
          <a:cs typeface="MS P????"/>
        </a:defRPr>
      </a:pPr>
      <a:endParaRPr lang="ru-RU"/>
    </a:p>
  </c:tx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7742417092858401E-2"/>
          <c:y val="0.12207677913822125"/>
          <c:w val="0.90634075758781107"/>
          <c:h val="0.721785364884609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2024, тыс.руб.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  <a:bevelB prst="relaxedInset"/>
            </a:sp3d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5214-42BF-B5C9-08ABDF9C6A5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8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ВСЕГО</c:v>
                </c:pt>
                <c:pt idx="1">
                  <c:v>УСНО</c:v>
                </c:pt>
                <c:pt idx="2">
                  <c:v>Патент</c:v>
                </c:pt>
                <c:pt idx="3">
                  <c:v>ЕСХН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16060</c:v>
                </c:pt>
                <c:pt idx="1">
                  <c:v>12744</c:v>
                </c:pt>
                <c:pt idx="2">
                  <c:v>2216</c:v>
                </c:pt>
                <c:pt idx="3">
                  <c:v>1100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214-42BF-B5C9-08ABDF9C6A5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2025, тыс.руб.</c:v>
                </c:pt>
              </c:strCache>
            </c:strRef>
          </c:tx>
          <c:spPr>
            <a:solidFill>
              <a:srgbClr val="99FF99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397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00B05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ВСЕГО</c:v>
                </c:pt>
                <c:pt idx="1">
                  <c:v>УСНО</c:v>
                </c:pt>
                <c:pt idx="2">
                  <c:v>Патент</c:v>
                </c:pt>
                <c:pt idx="3">
                  <c:v>ЕСХН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33489</c:v>
                </c:pt>
                <c:pt idx="1">
                  <c:v>27238</c:v>
                </c:pt>
                <c:pt idx="2">
                  <c:v>5079</c:v>
                </c:pt>
                <c:pt idx="3">
                  <c:v>1172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5214-42BF-B5C9-08ABDF9C6A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7"/>
        <c:overlap val="-11"/>
        <c:axId val="192433152"/>
        <c:axId val="192439040"/>
      </c:barChart>
      <c:catAx>
        <c:axId val="192433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2439040"/>
        <c:crosses val="autoZero"/>
        <c:auto val="1"/>
        <c:lblAlgn val="ctr"/>
        <c:lblOffset val="100"/>
        <c:noMultiLvlLbl val="0"/>
      </c:catAx>
      <c:valAx>
        <c:axId val="192439040"/>
        <c:scaling>
          <c:orientation val="minMax"/>
        </c:scaling>
        <c:delete val="1"/>
        <c:axPos val="l"/>
        <c:numFmt formatCode="#,##0.0" sourceLinked="1"/>
        <c:majorTickMark val="out"/>
        <c:minorTickMark val="none"/>
        <c:tickLblPos val="nextTo"/>
        <c:crossAx val="192433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0033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32239201887469104"/>
          <c:y val="0.89620853033185732"/>
          <c:w val="0.38480778419756945"/>
          <c:h val="5.56299805211668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rgbClr val="0033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992348741057897E-2"/>
          <c:y val="9.0330896137982758E-2"/>
          <c:w val="0.90634075758781107"/>
          <c:h val="0.721785364884609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 тыс.руб.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  <a:bevelB prst="relaxedInset"/>
            </a:sp3d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5214-42BF-B5C9-08ABDF9C6A5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8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ВСЕГО</c:v>
                </c:pt>
                <c:pt idx="1">
                  <c:v>Аренда</c:v>
                </c:pt>
                <c:pt idx="2">
                  <c:v>Продажа</c:v>
                </c:pt>
              </c:strCache>
            </c:str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17012</c:v>
                </c:pt>
                <c:pt idx="1">
                  <c:v>8664</c:v>
                </c:pt>
                <c:pt idx="2">
                  <c:v>8348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214-42BF-B5C9-08ABDF9C6A5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 тыс.руб.</c:v>
                </c:pt>
              </c:strCache>
            </c:strRef>
          </c:tx>
          <c:spPr>
            <a:solidFill>
              <a:srgbClr val="99FF99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397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00B05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ВСЕГО</c:v>
                </c:pt>
                <c:pt idx="1">
                  <c:v>Аренда</c:v>
                </c:pt>
                <c:pt idx="2">
                  <c:v>Продажа</c:v>
                </c:pt>
              </c:strCache>
            </c:strRef>
          </c:cat>
          <c:val>
            <c:numRef>
              <c:f>Лист1!$C$2:$C$4</c:f>
              <c:numCache>
                <c:formatCode>#,##0.0</c:formatCode>
                <c:ptCount val="3"/>
                <c:pt idx="0">
                  <c:v>14781.7</c:v>
                </c:pt>
                <c:pt idx="1">
                  <c:v>9647.7000000000007</c:v>
                </c:pt>
                <c:pt idx="2">
                  <c:v>5133.7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5214-42BF-B5C9-08ABDF9C6A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7"/>
        <c:overlap val="-11"/>
        <c:axId val="159308032"/>
        <c:axId val="181112832"/>
      </c:barChart>
      <c:catAx>
        <c:axId val="15930803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1112832"/>
        <c:crosses val="autoZero"/>
        <c:auto val="1"/>
        <c:lblAlgn val="ctr"/>
        <c:lblOffset val="100"/>
        <c:noMultiLvlLbl val="0"/>
      </c:catAx>
      <c:valAx>
        <c:axId val="181112832"/>
        <c:scaling>
          <c:orientation val="minMax"/>
        </c:scaling>
        <c:delete val="1"/>
        <c:axPos val="l"/>
        <c:numFmt formatCode="#,##0.0" sourceLinked="1"/>
        <c:majorTickMark val="out"/>
        <c:minorTickMark val="none"/>
        <c:tickLblPos val="nextTo"/>
        <c:crossAx val="159308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0033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32239201887469104"/>
          <c:y val="0.89620853033185732"/>
          <c:w val="0.38480778419756945"/>
          <c:h val="0.1026384682683895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rgbClr val="0033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0.81132</cdr:x>
      <cdr:y>0.21997</cdr:y>
    </cdr:from>
    <cdr:to>
      <cdr:x>0.8554</cdr:x>
      <cdr:y>0.30635</cdr:y>
    </cdr:to>
    <cdr:pic>
      <cdr:nvPicPr>
        <cdr:cNvPr id="4" name="Рисунок 3">
          <a:extLst xmlns:a="http://schemas.openxmlformats.org/drawingml/2006/main">
            <a:ext uri="{FF2B5EF4-FFF2-40B4-BE49-F238E27FC236}">
              <a16:creationId xmlns:a16="http://schemas.microsoft.com/office/drawing/2014/main" xmlns="" id="{A39FAB9E-3F6D-CFC3-E58A-62F3FE19157B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6236110" y="873723"/>
          <a:ext cx="338815" cy="343095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0.78158</cdr:x>
      <cdr:y>0.36691</cdr:y>
    </cdr:from>
    <cdr:to>
      <cdr:x>0.92854</cdr:x>
      <cdr:y>0.56148</cdr:y>
    </cdr:to>
    <cdr:sp macro="" textlink="">
      <cdr:nvSpPr>
        <cdr:cNvPr id="7" name="Subtitle 2">
          <a:extLst xmlns:a="http://schemas.openxmlformats.org/drawingml/2006/main">
            <a:ext uri="{FF2B5EF4-FFF2-40B4-BE49-F238E27FC236}">
              <a16:creationId xmlns:a16="http://schemas.microsoft.com/office/drawing/2014/main" xmlns="" id="{064D2850-8F59-202D-F1D2-5126C8A67C91}"/>
            </a:ext>
          </a:extLst>
        </cdr:cNvPr>
        <cdr:cNvSpPr txBox="1">
          <a:spLocks xmlns:a="http://schemas.openxmlformats.org/drawingml/2006/main"/>
        </cdr:cNvSpPr>
      </cdr:nvSpPr>
      <cdr:spPr>
        <a:xfrm xmlns:a="http://schemas.openxmlformats.org/drawingml/2006/main">
          <a:off x="6007510" y="1457325"/>
          <a:ext cx="1129588" cy="7728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wrap="square" lIns="0" tIns="0" rIns="0" bIns="0" rtlCol="0" anchor="t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>
            <a:spcBef>
              <a:spcPts val="0"/>
            </a:spcBef>
            <a:spcAft>
              <a:spcPts val="600"/>
            </a:spcAft>
            <a:buClr>
              <a:srgbClr val="CAD82A"/>
            </a:buClr>
            <a:tabLst>
              <a:tab pos="342900" algn="l"/>
            </a:tabLst>
          </a:pPr>
          <a:r>
            <a:rPr lang="ru-RU" sz="1400" dirty="0">
              <a:solidFill>
                <a:srgbClr val="003300"/>
              </a:solidFill>
              <a:ea typeface="Golos Text" panose="020B0503020202020204" pitchFamily="34" charset="0"/>
            </a:rPr>
            <a:t>Налог на имущество физических лиц</a:t>
          </a:r>
          <a:endParaRPr lang="ru-RU" sz="1050" dirty="0">
            <a:solidFill>
              <a:srgbClr val="003300"/>
            </a:solidFill>
            <a:ea typeface="Golos Text" panose="020B0503020202020204" pitchFamily="34" charset="0"/>
          </a:endParaRPr>
        </a:p>
      </cdr:txBody>
    </cdr:sp>
  </cdr:relSizeAnchor>
  <cdr:relSizeAnchor xmlns:cdr="http://schemas.openxmlformats.org/drawingml/2006/chartDrawing">
    <cdr:from>
      <cdr:x>0.53374</cdr:x>
      <cdr:y>0.02158</cdr:y>
    </cdr:from>
    <cdr:to>
      <cdr:x>0.57709</cdr:x>
      <cdr:y>0.10233</cdr:y>
    </cdr:to>
    <cdr:pic>
      <cdr:nvPicPr>
        <cdr:cNvPr id="8" name="Picture 2" descr="D:\для слайдов\LK-Icon-05.png">
          <a:extLst xmlns:a="http://schemas.openxmlformats.org/drawingml/2006/main">
            <a:ext uri="{FF2B5EF4-FFF2-40B4-BE49-F238E27FC236}">
              <a16:creationId xmlns:a16="http://schemas.microsoft.com/office/drawing/2014/main" xmlns="" id="{DBDFD095-B1ED-7A0F-58CB-3C1289DF9D4B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4102510" y="85725"/>
          <a:ext cx="333204" cy="32073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0.46434</cdr:x>
      <cdr:y>0.1295</cdr:y>
    </cdr:from>
    <cdr:to>
      <cdr:x>0.6487</cdr:x>
      <cdr:y>0.22678</cdr:y>
    </cdr:to>
    <cdr:sp macro="" textlink="">
      <cdr:nvSpPr>
        <cdr:cNvPr id="9" name="Subtitle 2">
          <a:extLst xmlns:a="http://schemas.openxmlformats.org/drawingml/2006/main">
            <a:ext uri="{FF2B5EF4-FFF2-40B4-BE49-F238E27FC236}">
              <a16:creationId xmlns:a16="http://schemas.microsoft.com/office/drawing/2014/main" xmlns="" id="{EE79C8FF-149C-9105-7DB4-0812D3685F3E}"/>
            </a:ext>
          </a:extLst>
        </cdr:cNvPr>
        <cdr:cNvSpPr txBox="1">
          <a:spLocks xmlns:a="http://schemas.openxmlformats.org/drawingml/2006/main"/>
        </cdr:cNvSpPr>
      </cdr:nvSpPr>
      <cdr:spPr>
        <a:xfrm xmlns:a="http://schemas.openxmlformats.org/drawingml/2006/main">
          <a:off x="3569110" y="514350"/>
          <a:ext cx="1417072" cy="3864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wrap="square" lIns="0" tIns="0" rIns="0" bIns="0" rtlCol="0" anchor="t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spcBef>
              <a:spcPts val="0"/>
            </a:spcBef>
            <a:spcAft>
              <a:spcPts val="600"/>
            </a:spcAft>
            <a:buClr>
              <a:srgbClr val="CAD82A"/>
            </a:buClr>
            <a:tabLst>
              <a:tab pos="342900" algn="l"/>
            </a:tabLst>
          </a:pPr>
          <a:r>
            <a:rPr lang="ru-RU" sz="1400" dirty="0">
              <a:solidFill>
                <a:srgbClr val="003300"/>
              </a:solidFill>
              <a:ea typeface="Golos Text" panose="020B0503020202020204" pitchFamily="34" charset="0"/>
            </a:rPr>
            <a:t>Земельный налог</a:t>
          </a:r>
          <a:endParaRPr lang="ru-RU" sz="1050" dirty="0">
            <a:solidFill>
              <a:srgbClr val="003300"/>
            </a:solidFill>
            <a:ea typeface="Golos Text" panose="020B0503020202020204" pitchFamily="34" charset="0"/>
          </a:endParaRPr>
        </a:p>
      </cdr:txBody>
    </cdr:sp>
  </cdr:relSizeAnchor>
  <cdr:relSizeAnchor xmlns:cdr="http://schemas.openxmlformats.org/drawingml/2006/chartDrawing">
    <cdr:from>
      <cdr:x>0.11896</cdr:x>
      <cdr:y>0.10003</cdr:y>
    </cdr:from>
    <cdr:to>
      <cdr:x>0.28614</cdr:x>
      <cdr:y>0.14311</cdr:y>
    </cdr:to>
    <cdr:sp macro="" textlink="">
      <cdr:nvSpPr>
        <cdr:cNvPr id="10" name="Subtitle 2">
          <a:extLst xmlns:a="http://schemas.openxmlformats.org/drawingml/2006/main">
            <a:ext uri="{FF2B5EF4-FFF2-40B4-BE49-F238E27FC236}">
              <a16:creationId xmlns:a16="http://schemas.microsoft.com/office/drawing/2014/main" xmlns="" id="{EE79C8FF-149C-9105-7DB4-0812D3685F3E}"/>
            </a:ext>
          </a:extLst>
        </cdr:cNvPr>
        <cdr:cNvSpPr txBox="1">
          <a:spLocks xmlns:a="http://schemas.openxmlformats.org/drawingml/2006/main"/>
        </cdr:cNvSpPr>
      </cdr:nvSpPr>
      <cdr:spPr>
        <a:xfrm xmlns:a="http://schemas.openxmlformats.org/drawingml/2006/main">
          <a:off x="914400" y="443066"/>
          <a:ext cx="1285006" cy="1908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>
            <a:spcBef>
              <a:spcPts val="0"/>
            </a:spcBef>
            <a:spcAft>
              <a:spcPts val="600"/>
            </a:spcAft>
            <a:buClr>
              <a:srgbClr val="CAD82A"/>
            </a:buClr>
            <a:tabLst>
              <a:tab pos="342900" algn="l"/>
            </a:tabLst>
          </a:pPr>
          <a:r>
            <a:rPr lang="ru-RU" sz="1400" dirty="0">
              <a:solidFill>
                <a:srgbClr val="003300"/>
              </a:solidFill>
              <a:ea typeface="Golos Text" panose="020B0503020202020204" pitchFamily="34" charset="0"/>
            </a:rPr>
            <a:t>Всего</a:t>
          </a:r>
          <a:endParaRPr lang="ru-RU" sz="1050" dirty="0">
            <a:solidFill>
              <a:srgbClr val="003300"/>
            </a:solidFill>
            <a:ea typeface="Golos Text" panose="020B0503020202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0.21816</cdr:y>
    </cdr:from>
    <cdr:to>
      <cdr:x>0.58585</cdr:x>
      <cdr:y>0.41054</cdr:y>
    </cdr:to>
    <cdr:sp macro="" textlink="">
      <cdr:nvSpPr>
        <cdr:cNvPr id="2" name="Скругленный прямоугольник 1"/>
        <cdr:cNvSpPr/>
      </cdr:nvSpPr>
      <cdr:spPr>
        <a:xfrm xmlns:a="http://schemas.openxmlformats.org/drawingml/2006/main">
          <a:off x="0" y="1214802"/>
          <a:ext cx="1972109" cy="1071199"/>
        </a:xfrm>
        <a:prstGeom xmlns:a="http://schemas.openxmlformats.org/drawingml/2006/main" prst="roundRect">
          <a:avLst/>
        </a:prstGeom>
        <a:solidFill xmlns:a="http://schemas.openxmlformats.org/drawingml/2006/main">
          <a:schemeClr val="tx2">
            <a:lumMod val="20000"/>
            <a:lumOff val="80000"/>
          </a:schemeClr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+2028 </a:t>
          </a:r>
          <a:r>
            <a:rPr lang="ru-RU" sz="1600" b="1" dirty="0" err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тыс.руб</a:t>
          </a:r>
          <a:r>
            <a: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  <a:p xmlns:a="http://schemas.openxmlformats.org/drawingml/2006/main">
          <a:pPr algn="ctr"/>
          <a:r>
            <a: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</a:t>
          </a:r>
          <a:r>
            <a:rPr lang="ru-RU" sz="1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ли 113,9 %</a:t>
          </a:r>
          <a:endParaRPr lang="ru-RU" sz="1600" b="1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algn="ctr"/>
          <a:r>
            <a:rPr lang="ru-RU" sz="1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</a:t>
          </a:r>
          <a:r>
            <a: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0.28739</cdr:x>
      <cdr:y>0.08237</cdr:y>
    </cdr:from>
    <cdr:to>
      <cdr:x>0.38876</cdr:x>
      <cdr:y>0.2433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592308" y="494718"/>
          <a:ext cx="914375" cy="9665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0.04497</cdr:x>
      <cdr:y>0.13289</cdr:y>
    </cdr:from>
    <cdr:to>
      <cdr:x>0.14634</cdr:x>
      <cdr:y>0.29382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05632" y="75507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0.2597</cdr:x>
      <cdr:y>0.26628</cdr:y>
    </cdr:from>
    <cdr:to>
      <cdr:x>0.34034</cdr:x>
      <cdr:y>0.34644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2505864" y="1584176"/>
          <a:ext cx="778101" cy="4768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2370" b="1" dirty="0">
              <a:solidFill>
                <a:schemeClr val="bg1"/>
              </a:solidFill>
              <a:latin typeface="MS P????"/>
            </a:rPr>
            <a:t>1042,4</a:t>
          </a:r>
        </a:p>
        <a:p xmlns:a="http://schemas.openxmlformats.org/drawingml/2006/main">
          <a:endParaRPr lang="ru-RU" sz="2370" b="1" dirty="0">
            <a:solidFill>
              <a:schemeClr val="bg1"/>
            </a:solidFill>
            <a:latin typeface="MS P????"/>
          </a:endParaRPr>
        </a:p>
        <a:p xmlns:a="http://schemas.openxmlformats.org/drawingml/2006/main">
          <a:endParaRPr lang="ru-RU" sz="2370" b="1" dirty="0">
            <a:solidFill>
              <a:schemeClr val="bg1"/>
            </a:solidFill>
            <a:latin typeface="MS P????"/>
          </a:endParaRPr>
        </a:p>
      </cdr:txBody>
    </cdr:sp>
  </cdr:relSizeAnchor>
  <cdr:relSizeAnchor xmlns:cdr="http://schemas.openxmlformats.org/drawingml/2006/chartDrawing">
    <cdr:from>
      <cdr:x>0.44073</cdr:x>
      <cdr:y>0.17437</cdr:y>
    </cdr:from>
    <cdr:to>
      <cdr:x>0.5421</cdr:x>
      <cdr:y>0.3353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3975478" y="99076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0.62253</cdr:x>
      <cdr:y>0.20268</cdr:y>
    </cdr:from>
    <cdr:to>
      <cdr:x>0.73151</cdr:x>
      <cdr:y>0.2753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6006864" y="1205787"/>
          <a:ext cx="1051530" cy="4320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2370" b="1" dirty="0">
              <a:solidFill>
                <a:schemeClr val="bg1"/>
              </a:solidFill>
              <a:latin typeface="MS P????"/>
            </a:rPr>
            <a:t>1598,5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0.5635</cdr:x>
      <cdr:y>0.6043</cdr:y>
    </cdr:from>
    <cdr:to>
      <cdr:x>0.71046</cdr:x>
      <cdr:y>0.66696</cdr:y>
    </cdr:to>
    <cdr:sp macro="" textlink="">
      <cdr:nvSpPr>
        <cdr:cNvPr id="7" name="Subtitle 2">
          <a:extLst xmlns:a="http://schemas.openxmlformats.org/drawingml/2006/main">
            <a:ext uri="{FF2B5EF4-FFF2-40B4-BE49-F238E27FC236}">
              <a16:creationId xmlns:a16="http://schemas.microsoft.com/office/drawing/2014/main" xmlns="" id="{064D2850-8F59-202D-F1D2-5126C8A67C91}"/>
            </a:ext>
          </a:extLst>
        </cdr:cNvPr>
        <cdr:cNvSpPr txBox="1">
          <a:spLocks xmlns:a="http://schemas.openxmlformats.org/drawingml/2006/main"/>
        </cdr:cNvSpPr>
      </cdr:nvSpPr>
      <cdr:spPr>
        <a:xfrm xmlns:a="http://schemas.openxmlformats.org/drawingml/2006/main">
          <a:off x="5016902" y="2077901"/>
          <a:ext cx="1308402" cy="2154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wrap="square" lIns="0" tIns="0" rIns="0" bIns="0" rtlCol="0" anchor="t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>
            <a:spcBef>
              <a:spcPts val="0"/>
            </a:spcBef>
            <a:spcAft>
              <a:spcPts val="600"/>
            </a:spcAft>
            <a:buClr>
              <a:srgbClr val="CAD82A"/>
            </a:buClr>
            <a:tabLst>
              <a:tab pos="342900" algn="l"/>
            </a:tabLst>
          </a:pPr>
          <a:r>
            <a:rPr lang="ru-RU" sz="1400" b="1" dirty="0">
              <a:solidFill>
                <a:srgbClr val="003300"/>
              </a:solidFill>
              <a:latin typeface="Times New Roman" panose="02020603050405020304" pitchFamily="18" charset="0"/>
              <a:ea typeface="Golos Text" panose="020B0503020202020204" pitchFamily="34" charset="0"/>
              <a:cs typeface="Times New Roman" panose="02020603050405020304" pitchFamily="18" charset="0"/>
            </a:rPr>
            <a:t>ПАТЕНТ</a:t>
          </a:r>
          <a:endParaRPr lang="ru-RU" sz="1050" b="1" dirty="0">
            <a:solidFill>
              <a:srgbClr val="003300"/>
            </a:solidFill>
            <a:latin typeface="Times New Roman" panose="02020603050405020304" pitchFamily="18" charset="0"/>
            <a:ea typeface="Golos Text" panose="020B050302020202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0.36665</cdr:x>
      <cdr:y>0.1988</cdr:y>
    </cdr:from>
    <cdr:to>
      <cdr:x>0.53383</cdr:x>
      <cdr:y>0.26146</cdr:y>
    </cdr:to>
    <cdr:sp macro="" textlink="">
      <cdr:nvSpPr>
        <cdr:cNvPr id="9" name="Subtitle 2">
          <a:extLst xmlns:a="http://schemas.openxmlformats.org/drawingml/2006/main">
            <a:ext uri="{FF2B5EF4-FFF2-40B4-BE49-F238E27FC236}">
              <a16:creationId xmlns:a16="http://schemas.microsoft.com/office/drawing/2014/main" xmlns="" id="{EE79C8FF-149C-9105-7DB4-0812D3685F3E}"/>
            </a:ext>
          </a:extLst>
        </cdr:cNvPr>
        <cdr:cNvSpPr txBox="1">
          <a:spLocks xmlns:a="http://schemas.openxmlformats.org/drawingml/2006/main"/>
        </cdr:cNvSpPr>
      </cdr:nvSpPr>
      <cdr:spPr>
        <a:xfrm xmlns:a="http://schemas.openxmlformats.org/drawingml/2006/main">
          <a:off x="3264325" y="683579"/>
          <a:ext cx="1488422" cy="2154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wrap="square" lIns="0" tIns="0" rIns="0" bIns="0" rtlCol="0" anchor="t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>
            <a:spcBef>
              <a:spcPts val="0"/>
            </a:spcBef>
            <a:spcAft>
              <a:spcPts val="600"/>
            </a:spcAft>
            <a:buClr>
              <a:srgbClr val="CAD82A"/>
            </a:buClr>
            <a:tabLst>
              <a:tab pos="342900" algn="l"/>
            </a:tabLst>
          </a:pPr>
          <a:r>
            <a:rPr lang="ru-RU" sz="1400" b="1" dirty="0">
              <a:solidFill>
                <a:srgbClr val="003300"/>
              </a:solidFill>
              <a:latin typeface="Times New Roman" panose="02020603050405020304" pitchFamily="18" charset="0"/>
              <a:ea typeface="Golos Text" panose="020B0503020202020204" pitchFamily="34" charset="0"/>
              <a:cs typeface="Times New Roman" panose="02020603050405020304" pitchFamily="18" charset="0"/>
            </a:rPr>
            <a:t>УСНО</a:t>
          </a:r>
          <a:endParaRPr lang="ru-RU" sz="1050" b="1" dirty="0">
            <a:solidFill>
              <a:srgbClr val="003300"/>
            </a:solidFill>
            <a:latin typeface="Times New Roman" panose="02020603050405020304" pitchFamily="18" charset="0"/>
            <a:ea typeface="Golos Text" panose="020B050302020202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0.11896</cdr:x>
      <cdr:y>0.10003</cdr:y>
    </cdr:from>
    <cdr:to>
      <cdr:x>0.28614</cdr:x>
      <cdr:y>0.16269</cdr:y>
    </cdr:to>
    <cdr:sp macro="" textlink="">
      <cdr:nvSpPr>
        <cdr:cNvPr id="10" name="Subtitle 2">
          <a:extLst xmlns:a="http://schemas.openxmlformats.org/drawingml/2006/main">
            <a:ext uri="{FF2B5EF4-FFF2-40B4-BE49-F238E27FC236}">
              <a16:creationId xmlns:a16="http://schemas.microsoft.com/office/drawing/2014/main" xmlns="" id="{EE79C8FF-149C-9105-7DB4-0812D3685F3E}"/>
            </a:ext>
          </a:extLst>
        </cdr:cNvPr>
        <cdr:cNvSpPr txBox="1">
          <a:spLocks xmlns:a="http://schemas.openxmlformats.org/drawingml/2006/main"/>
        </cdr:cNvSpPr>
      </cdr:nvSpPr>
      <cdr:spPr>
        <a:xfrm xmlns:a="http://schemas.openxmlformats.org/drawingml/2006/main">
          <a:off x="1059114" y="343956"/>
          <a:ext cx="1488422" cy="2154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>
            <a:spcBef>
              <a:spcPts val="0"/>
            </a:spcBef>
            <a:spcAft>
              <a:spcPts val="600"/>
            </a:spcAft>
            <a:buClr>
              <a:srgbClr val="CAD82A"/>
            </a:buClr>
            <a:tabLst>
              <a:tab pos="342900" algn="l"/>
            </a:tabLst>
          </a:pPr>
          <a:r>
            <a:rPr lang="ru-RU" sz="1400" b="1" dirty="0">
              <a:solidFill>
                <a:srgbClr val="003300"/>
              </a:solidFill>
              <a:latin typeface="Times New Roman" panose="02020603050405020304" pitchFamily="18" charset="0"/>
              <a:ea typeface="Golos Text" panose="020B0503020202020204" pitchFamily="34" charset="0"/>
              <a:cs typeface="Times New Roman" panose="02020603050405020304" pitchFamily="18" charset="0"/>
            </a:rPr>
            <a:t>Всего</a:t>
          </a:r>
          <a:endParaRPr lang="ru-RU" sz="1050" b="1" dirty="0">
            <a:solidFill>
              <a:srgbClr val="003300"/>
            </a:solidFill>
            <a:latin typeface="Times New Roman" panose="02020603050405020304" pitchFamily="18" charset="0"/>
            <a:ea typeface="Golos Text" panose="020B050302020202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0.7924</cdr:x>
      <cdr:y>0.62151</cdr:y>
    </cdr:from>
    <cdr:to>
      <cdr:x>0.93936</cdr:x>
      <cdr:y>0.67015</cdr:y>
    </cdr:to>
    <cdr:sp macro="" textlink="">
      <cdr:nvSpPr>
        <cdr:cNvPr id="11" name="Subtitle 2">
          <a:extLst xmlns:a="http://schemas.openxmlformats.org/drawingml/2006/main">
            <a:ext uri="{FF2B5EF4-FFF2-40B4-BE49-F238E27FC236}">
              <a16:creationId xmlns:a16="http://schemas.microsoft.com/office/drawing/2014/main" xmlns="" id="{064D2850-8F59-202D-F1D2-5126C8A67C91}"/>
            </a:ext>
          </a:extLst>
        </cdr:cNvPr>
        <cdr:cNvSpPr txBox="1">
          <a:spLocks xmlns:a="http://schemas.openxmlformats.org/drawingml/2006/main"/>
        </cdr:cNvSpPr>
      </cdr:nvSpPr>
      <cdr:spPr>
        <a:xfrm xmlns:a="http://schemas.openxmlformats.org/drawingml/2006/main">
          <a:off x="7054789" y="2752725"/>
          <a:ext cx="1308414" cy="2154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>
            <a:spcBef>
              <a:spcPts val="0"/>
            </a:spcBef>
            <a:spcAft>
              <a:spcPts val="600"/>
            </a:spcAft>
            <a:buClr>
              <a:srgbClr val="CAD82A"/>
            </a:buClr>
            <a:tabLst>
              <a:tab pos="342900" algn="l"/>
            </a:tabLst>
          </a:pPr>
          <a:r>
            <a:rPr lang="ru-RU" sz="1400" dirty="0">
              <a:solidFill>
                <a:srgbClr val="003300"/>
              </a:solidFill>
              <a:ea typeface="Golos Text" panose="020B0503020202020204" pitchFamily="34" charset="0"/>
            </a:rPr>
            <a:t>ЕСХН</a:t>
          </a:r>
          <a:endParaRPr lang="ru-RU" sz="1050" dirty="0">
            <a:solidFill>
              <a:srgbClr val="003300"/>
            </a:solidFill>
            <a:ea typeface="Golos Text" panose="020B0503020202020204" pitchFamily="34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0.81807</cdr:x>
      <cdr:y>0.14286</cdr:y>
    </cdr:from>
    <cdr:to>
      <cdr:x>0.96503</cdr:x>
      <cdr:y>0.21017</cdr:y>
    </cdr:to>
    <cdr:sp macro="" textlink="">
      <cdr:nvSpPr>
        <cdr:cNvPr id="7" name="Subtitle 2">
          <a:extLst xmlns:a="http://schemas.openxmlformats.org/drawingml/2006/main">
            <a:ext uri="{FF2B5EF4-FFF2-40B4-BE49-F238E27FC236}">
              <a16:creationId xmlns:a16="http://schemas.microsoft.com/office/drawing/2014/main" xmlns="" id="{064D2850-8F59-202D-F1D2-5126C8A67C91}"/>
            </a:ext>
          </a:extLst>
        </cdr:cNvPr>
        <cdr:cNvSpPr txBox="1">
          <a:spLocks xmlns:a="http://schemas.openxmlformats.org/drawingml/2006/main"/>
        </cdr:cNvSpPr>
      </cdr:nvSpPr>
      <cdr:spPr>
        <a:xfrm xmlns:a="http://schemas.openxmlformats.org/drawingml/2006/main">
          <a:off x="7283409" y="457200"/>
          <a:ext cx="1308401" cy="2154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wrap="square" lIns="0" tIns="0" rIns="0" bIns="0" rtlCol="0" anchor="t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>
            <a:spcBef>
              <a:spcPts val="0"/>
            </a:spcBef>
            <a:spcAft>
              <a:spcPts val="600"/>
            </a:spcAft>
            <a:buClr>
              <a:srgbClr val="CAD82A"/>
            </a:buClr>
            <a:tabLst>
              <a:tab pos="342900" algn="l"/>
            </a:tabLst>
          </a:pPr>
          <a:r>
            <a:rPr lang="ru-RU" sz="1400" b="1" dirty="0">
              <a:solidFill>
                <a:srgbClr val="003300"/>
              </a:solidFill>
              <a:latin typeface="Times New Roman" panose="02020603050405020304" pitchFamily="18" charset="0"/>
              <a:ea typeface="Golos Text" panose="020B0503020202020204" pitchFamily="34" charset="0"/>
              <a:cs typeface="Times New Roman" panose="02020603050405020304" pitchFamily="18" charset="0"/>
            </a:rPr>
            <a:t>Продажа</a:t>
          </a:r>
          <a:endParaRPr lang="ru-RU" sz="1050" b="1" dirty="0">
            <a:solidFill>
              <a:srgbClr val="003300"/>
            </a:solidFill>
            <a:latin typeface="Times New Roman" panose="02020603050405020304" pitchFamily="18" charset="0"/>
            <a:ea typeface="Golos Text" panose="020B050302020202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0.51215</cdr:x>
      <cdr:y>0.14286</cdr:y>
    </cdr:from>
    <cdr:to>
      <cdr:x>0.67933</cdr:x>
      <cdr:y>0.21018</cdr:y>
    </cdr:to>
    <cdr:sp macro="" textlink="">
      <cdr:nvSpPr>
        <cdr:cNvPr id="9" name="Subtitle 2">
          <a:extLst xmlns:a="http://schemas.openxmlformats.org/drawingml/2006/main">
            <a:ext uri="{FF2B5EF4-FFF2-40B4-BE49-F238E27FC236}">
              <a16:creationId xmlns:a16="http://schemas.microsoft.com/office/drawing/2014/main" xmlns="" id="{EE79C8FF-149C-9105-7DB4-0812D3685F3E}"/>
            </a:ext>
          </a:extLst>
        </cdr:cNvPr>
        <cdr:cNvSpPr txBox="1">
          <a:spLocks xmlns:a="http://schemas.openxmlformats.org/drawingml/2006/main"/>
        </cdr:cNvSpPr>
      </cdr:nvSpPr>
      <cdr:spPr>
        <a:xfrm xmlns:a="http://schemas.openxmlformats.org/drawingml/2006/main">
          <a:off x="4559710" y="457200"/>
          <a:ext cx="1488422" cy="2154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wrap="square" lIns="0" tIns="0" rIns="0" bIns="0" rtlCol="0" anchor="t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>
            <a:spcBef>
              <a:spcPts val="0"/>
            </a:spcBef>
            <a:spcAft>
              <a:spcPts val="600"/>
            </a:spcAft>
            <a:buClr>
              <a:srgbClr val="CAD82A"/>
            </a:buClr>
            <a:tabLst>
              <a:tab pos="342900" algn="l"/>
            </a:tabLst>
          </a:pPr>
          <a:r>
            <a:rPr lang="ru-RU" sz="1400" b="1" dirty="0">
              <a:solidFill>
                <a:srgbClr val="003300"/>
              </a:solidFill>
              <a:latin typeface="Times New Roman" panose="02020603050405020304" pitchFamily="18" charset="0"/>
              <a:ea typeface="Golos Text" panose="020B0503020202020204" pitchFamily="34" charset="0"/>
              <a:cs typeface="Times New Roman" panose="02020603050405020304" pitchFamily="18" charset="0"/>
            </a:rPr>
            <a:t>Аренда</a:t>
          </a:r>
          <a:endParaRPr lang="ru-RU" sz="1050" b="1" dirty="0">
            <a:solidFill>
              <a:srgbClr val="003300"/>
            </a:solidFill>
            <a:latin typeface="Times New Roman" panose="02020603050405020304" pitchFamily="18" charset="0"/>
            <a:ea typeface="Golos Text" panose="020B050302020202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0.10133</cdr:x>
      <cdr:y>0</cdr:y>
    </cdr:from>
    <cdr:to>
      <cdr:x>0.28614</cdr:x>
      <cdr:y>0.06732</cdr:y>
    </cdr:to>
    <cdr:sp macro="" textlink="">
      <cdr:nvSpPr>
        <cdr:cNvPr id="10" name="Subtitle 2">
          <a:extLst xmlns:a="http://schemas.openxmlformats.org/drawingml/2006/main">
            <a:ext uri="{FF2B5EF4-FFF2-40B4-BE49-F238E27FC236}">
              <a16:creationId xmlns:a16="http://schemas.microsoft.com/office/drawing/2014/main" xmlns="" id="{EE79C8FF-149C-9105-7DB4-0812D3685F3E}"/>
            </a:ext>
          </a:extLst>
        </cdr:cNvPr>
        <cdr:cNvSpPr txBox="1">
          <a:spLocks xmlns:a="http://schemas.openxmlformats.org/drawingml/2006/main"/>
        </cdr:cNvSpPr>
      </cdr:nvSpPr>
      <cdr:spPr>
        <a:xfrm xmlns:a="http://schemas.openxmlformats.org/drawingml/2006/main">
          <a:off x="902110" y="0"/>
          <a:ext cx="1645426" cy="2154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>
            <a:spcBef>
              <a:spcPts val="0"/>
            </a:spcBef>
            <a:spcAft>
              <a:spcPts val="600"/>
            </a:spcAft>
            <a:buClr>
              <a:srgbClr val="CAD82A"/>
            </a:buClr>
            <a:tabLst>
              <a:tab pos="342900" algn="l"/>
            </a:tabLst>
          </a:pPr>
          <a:r>
            <a:rPr lang="ru-RU" sz="1400" b="1" dirty="0">
              <a:solidFill>
                <a:srgbClr val="003300"/>
              </a:solidFill>
              <a:latin typeface="Times New Roman" panose="02020603050405020304" pitchFamily="18" charset="0"/>
              <a:ea typeface="Golos Text" panose="020B0503020202020204" pitchFamily="34" charset="0"/>
              <a:cs typeface="Times New Roman" panose="02020603050405020304" pitchFamily="18" charset="0"/>
            </a:rPr>
            <a:t>Всего</a:t>
          </a:r>
          <a:endParaRPr lang="ru-RU" sz="1050" b="1" dirty="0">
            <a:solidFill>
              <a:srgbClr val="003300"/>
            </a:solidFill>
            <a:latin typeface="Times New Roman" panose="02020603050405020304" pitchFamily="18" charset="0"/>
            <a:ea typeface="Golos Text" panose="020B0503020202020204" pitchFamily="34" charset="0"/>
            <a:cs typeface="Times New Roman" panose="02020603050405020304" pitchFamily="18" charset="0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0.49275</cdr:x>
      <cdr:y>0.50425</cdr:y>
    </cdr:from>
    <cdr:to>
      <cdr:x>0.499</cdr:x>
      <cdr:y>0.555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482239" y="2843365"/>
          <a:ext cx="56852" cy="28616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000000" mc:Ignorable="a14" a14:legacySpreadsheetColorIndex="64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FFFFFF" mc:Ignorable="a14" a14:legacySpreadsheetColorIndex="65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cdr:spPr>
      <cdr:txBody>
        <a:bodyPr xmlns:a="http://schemas.openxmlformats.org/drawingml/2006/main" wrap="none" lIns="27432" tIns="27432" rIns="27432" bIns="27432" anchor="ctr" upright="1">
          <a:spAutoFit/>
        </a:bodyPr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350" b="1" i="0" u="none" strike="noStrike" baseline="0">
              <a:solidFill>
                <a:srgbClr val="000000"/>
              </a:solidFill>
              <a:latin typeface="Arial Cyr"/>
              <a:cs typeface="Arial Cyr"/>
            </a:rPr>
            <a:t> 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907" cy="493633"/>
          </a:xfrm>
          <a:prstGeom prst="rect">
            <a:avLst/>
          </a:prstGeom>
        </p:spPr>
        <p:txBody>
          <a:bodyPr vert="horz" lIns="91102" tIns="45551" rIns="91102" bIns="4555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6847" y="0"/>
            <a:ext cx="2942907" cy="493633"/>
          </a:xfrm>
          <a:prstGeom prst="rect">
            <a:avLst/>
          </a:prstGeom>
        </p:spPr>
        <p:txBody>
          <a:bodyPr vert="horz" lIns="91102" tIns="45551" rIns="91102" bIns="45551" rtlCol="0"/>
          <a:lstStyle>
            <a:lvl1pPr algn="r">
              <a:defRPr sz="1200"/>
            </a:lvl1pPr>
          </a:lstStyle>
          <a:p>
            <a:fld id="{2BBAE4F1-15C4-4D38-A7AC-88C013761F4A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7100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02" tIns="45551" rIns="91102" bIns="4555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133" y="4689515"/>
            <a:ext cx="5433060" cy="4442698"/>
          </a:xfrm>
          <a:prstGeom prst="rect">
            <a:avLst/>
          </a:prstGeom>
        </p:spPr>
        <p:txBody>
          <a:bodyPr vert="horz" lIns="91102" tIns="45551" rIns="91102" bIns="45551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7316"/>
            <a:ext cx="2942907" cy="493633"/>
          </a:xfrm>
          <a:prstGeom prst="rect">
            <a:avLst/>
          </a:prstGeom>
        </p:spPr>
        <p:txBody>
          <a:bodyPr vert="horz" lIns="91102" tIns="45551" rIns="91102" bIns="4555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6847" y="9377316"/>
            <a:ext cx="2942907" cy="493633"/>
          </a:xfrm>
          <a:prstGeom prst="rect">
            <a:avLst/>
          </a:prstGeom>
        </p:spPr>
        <p:txBody>
          <a:bodyPr vert="horz" lIns="91102" tIns="45551" rIns="91102" bIns="45551" rtlCol="0" anchor="b"/>
          <a:lstStyle>
            <a:lvl1pPr algn="r">
              <a:defRPr sz="1200"/>
            </a:lvl1pPr>
          </a:lstStyle>
          <a:p>
            <a:fld id="{87947DA8-3CC4-4986-A60C-C88B7E24A5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775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1C698C-F45C-418C-AB11-EC632F7A7F1F}" type="slidenum">
              <a:rPr lang="en-US" smtClean="0">
                <a:ea typeface="ＭＳ Ｐゴシック"/>
                <a:cs typeface="ＭＳ Ｐゴシック"/>
              </a:rPr>
              <a:pPr/>
              <a:t>4</a:t>
            </a:fld>
            <a:endParaRPr lang="en-US">
              <a:ea typeface="ＭＳ Ｐゴシック"/>
              <a:cs typeface="ＭＳ Ｐゴシック"/>
            </a:endParaRPr>
          </a:p>
        </p:txBody>
      </p:sp>
      <p:sp>
        <p:nvSpPr>
          <p:cNvPr id="31746" name="Rectangle 45363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32013" y="739775"/>
            <a:ext cx="2790825" cy="2092325"/>
          </a:xfrm>
          <a:ln cap="flat">
            <a:headEnd type="none" w="med" len="med"/>
            <a:tailEnd type="none" w="med" len="med"/>
          </a:ln>
        </p:spPr>
      </p:sp>
      <p:sp>
        <p:nvSpPr>
          <p:cNvPr id="31747" name="Rectangle 45363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4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>
              <a:latin typeface="Arial" charset="0"/>
            </a:endParaRPr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76C0C2-1199-4B1E-B0A0-792B95769DBD}" type="slidenum">
              <a:rPr lang="ru-RU" altLang="ru-RU" smtClean="0">
                <a:latin typeface="Arial" charset="0"/>
                <a:cs typeface="Arial" charset="0"/>
              </a:rPr>
              <a:pPr/>
              <a:t>19</a:t>
            </a:fld>
            <a:endParaRPr lang="ru-RU" altLang="ru-RU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532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>
              <a:latin typeface="Arial" charset="0"/>
            </a:endParaRPr>
          </a:p>
        </p:txBody>
      </p:sp>
      <p:sp>
        <p:nvSpPr>
          <p:cNvPr id="66564" name="Номер слайда 3"/>
          <p:cNvSpPr txBox="1">
            <a:spLocks noGrp="1"/>
          </p:cNvSpPr>
          <p:nvPr/>
        </p:nvSpPr>
        <p:spPr bwMode="auto">
          <a:xfrm>
            <a:off x="3846092" y="9376899"/>
            <a:ext cx="2943648" cy="49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102" tIns="45551" rIns="91102" bIns="45551" anchor="b"/>
          <a:lstStyle/>
          <a:p>
            <a:pPr algn="r"/>
            <a:fld id="{E4E961FF-5600-4775-B4EB-4DE5D01FB74E}" type="slidenum">
              <a:rPr lang="ru-RU" sz="1200"/>
              <a:pPr algn="r"/>
              <a:t>20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14090697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4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>
              <a:latin typeface="Arial" charset="0"/>
            </a:endParaRPr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1017" fontAlgn="base">
              <a:spcBef>
                <a:spcPct val="0"/>
              </a:spcBef>
              <a:spcAft>
                <a:spcPct val="0"/>
              </a:spcAft>
              <a:defRPr/>
            </a:pPr>
            <a:fld id="{1F76C0C2-1199-4B1E-B0A0-792B95769DBD}" type="slidenum">
              <a:rPr lang="ru-RU" altLang="ru-RU">
                <a:solidFill>
                  <a:srgbClr val="000000"/>
                </a:solidFill>
                <a:latin typeface="Arial" charset="0"/>
                <a:cs typeface="Arial" charset="0"/>
              </a:rPr>
              <a:pPr defTabSz="911017"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ru-RU" altLang="ru-RU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9874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120984-37D2-4154-A9D2-75E3A0798428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500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E120984-37D2-4154-A9D2-75E3A0798428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6076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E120984-37D2-4154-A9D2-75E3A0798428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767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E120984-37D2-4154-A9D2-75E3A0798428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6244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E120984-37D2-4154-A9D2-75E3A0798428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5477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hape 4"/>
          <p:cNvSpPr txBox="1">
            <a:spLocks noGrp="1" noChangeArrowheads="1"/>
          </p:cNvSpPr>
          <p:nvPr/>
        </p:nvSpPr>
        <p:spPr bwMode="auto">
          <a:xfrm>
            <a:off x="5528718" y="9377008"/>
            <a:ext cx="1261070" cy="49397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812" tIns="46409" rIns="92812" bIns="46409" anchor="b"/>
          <a:lstStyle/>
          <a:p>
            <a:pPr algn="r" defTabSz="945857">
              <a:defRPr/>
            </a:pPr>
            <a:fld id="{D137A8CF-5A27-4779-83A1-0F18041F8D9D}" type="slidenum">
              <a:rPr lang="en-US" sz="1200">
                <a:latin typeface="Times New Roman" pitchFamily="18" charset="0"/>
              </a:rPr>
              <a:pPr algn="r" defTabSz="945857">
                <a:defRPr/>
              </a:pPr>
              <a:t>28</a:t>
            </a:fld>
            <a:endParaRPr lang="de-CH" sz="1200" dirty="0">
              <a:latin typeface="Times New Roman" pitchFamily="18" charset="0"/>
            </a:endParaRPr>
          </a:p>
        </p:txBody>
      </p:sp>
      <p:sp>
        <p:nvSpPr>
          <p:cNvPr id="237570" name="Rectangle 223233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 algn="ctr">
            <a:headEnd type="none" w="med" len="med"/>
            <a:tailEnd type="none" w="med" len="med"/>
          </a:ln>
        </p:spPr>
      </p:sp>
      <p:sp>
        <p:nvSpPr>
          <p:cNvPr id="237571" name="Rectangle 22323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1C698C-F45C-418C-AB11-EC632F7A7F1F}" type="slidenum">
              <a:rPr lang="en-US" smtClean="0">
                <a:solidFill>
                  <a:prstClr val="black"/>
                </a:solidFill>
                <a:ea typeface="ＭＳ Ｐゴシック"/>
                <a:cs typeface="ＭＳ Ｐゴシック"/>
              </a:rPr>
              <a:pPr/>
              <a:t>9</a:t>
            </a:fld>
            <a:endParaRPr lang="en-US">
              <a:solidFill>
                <a:prstClr val="black"/>
              </a:solidFill>
              <a:ea typeface="ＭＳ Ｐゴシック"/>
              <a:cs typeface="ＭＳ Ｐゴシック"/>
            </a:endParaRPr>
          </a:p>
        </p:txBody>
      </p:sp>
      <p:sp>
        <p:nvSpPr>
          <p:cNvPr id="31746" name="Rectangle 45363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32013" y="739775"/>
            <a:ext cx="2790825" cy="2092325"/>
          </a:xfrm>
          <a:ln cap="flat">
            <a:headEnd type="none" w="med" len="med"/>
            <a:tailEnd type="none" w="med" len="med"/>
          </a:ln>
        </p:spPr>
      </p:sp>
      <p:sp>
        <p:nvSpPr>
          <p:cNvPr id="31747" name="Rectangle 45363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FF5C55-61F4-467B-BBB9-FCE2022D8FBA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7909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Arial" charset="0"/>
            </a:endParaRPr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D0D182-B35B-4924-95DE-E3E70A831B93}" type="slidenum">
              <a:rPr lang="ru-RU" smtClean="0">
                <a:latin typeface="Arial" charset="0"/>
                <a:cs typeface="Arial" charset="0"/>
              </a:rPr>
              <a:pPr/>
              <a:t>12</a:t>
            </a:fld>
            <a:endParaRPr lang="ru-RU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0361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>
              <a:latin typeface="Arial" charset="0"/>
            </a:endParaRPr>
          </a:p>
        </p:txBody>
      </p:sp>
      <p:sp>
        <p:nvSpPr>
          <p:cNvPr id="36867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A9CE6B-4C1E-4E0A-A11D-21166385F274}" type="slidenum">
              <a:rPr lang="ru-RU" smtClean="0">
                <a:latin typeface="Arial" charset="0"/>
                <a:cs typeface="Arial" charset="0"/>
              </a:rPr>
              <a:pPr/>
              <a:t>13</a:t>
            </a:fld>
            <a:endParaRPr lang="ru-RU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5895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4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>
              <a:latin typeface="Arial" charset="0"/>
            </a:endParaRPr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76C0C2-1199-4B1E-B0A0-792B95769DBD}" type="slidenum">
              <a:rPr lang="ru-RU" altLang="ru-RU" smtClean="0">
                <a:latin typeface="Arial" charset="0"/>
                <a:cs typeface="Arial" charset="0"/>
              </a:rPr>
              <a:pPr/>
              <a:t>14</a:t>
            </a:fld>
            <a:endParaRPr lang="ru-RU" altLang="ru-RU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1239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4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>
              <a:latin typeface="Arial" charset="0"/>
            </a:endParaRPr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1017" fontAlgn="base">
              <a:spcBef>
                <a:spcPct val="0"/>
              </a:spcBef>
              <a:spcAft>
                <a:spcPct val="0"/>
              </a:spcAft>
              <a:defRPr/>
            </a:pPr>
            <a:fld id="{1F76C0C2-1199-4B1E-B0A0-792B95769DBD}" type="slidenum">
              <a:rPr lang="ru-RU" altLang="ru-RU">
                <a:solidFill>
                  <a:srgbClr val="000000"/>
                </a:solidFill>
                <a:latin typeface="Arial" charset="0"/>
                <a:cs typeface="Arial" charset="0"/>
              </a:rPr>
              <a:pPr defTabSz="911017"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 altLang="ru-RU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4350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hape 4"/>
          <p:cNvSpPr txBox="1">
            <a:spLocks noGrp="1" noChangeArrowheads="1"/>
          </p:cNvSpPr>
          <p:nvPr/>
        </p:nvSpPr>
        <p:spPr bwMode="auto">
          <a:xfrm>
            <a:off x="5528718" y="9377008"/>
            <a:ext cx="1261070" cy="49397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812" tIns="46409" rIns="92812" bIns="46409" anchor="b"/>
          <a:lstStyle/>
          <a:p>
            <a:pPr algn="r" defTabSz="945857">
              <a:defRPr/>
            </a:pPr>
            <a:fld id="{D137A8CF-5A27-4779-83A1-0F18041F8D9D}" type="slidenum">
              <a:rPr lang="en-US" sz="1200">
                <a:latin typeface="Times New Roman" pitchFamily="18" charset="0"/>
              </a:rPr>
              <a:pPr algn="r" defTabSz="945857">
                <a:defRPr/>
              </a:pPr>
              <a:t>16</a:t>
            </a:fld>
            <a:endParaRPr lang="de-CH" sz="1200" dirty="0">
              <a:latin typeface="Times New Roman" pitchFamily="18" charset="0"/>
            </a:endParaRPr>
          </a:p>
        </p:txBody>
      </p:sp>
      <p:sp>
        <p:nvSpPr>
          <p:cNvPr id="237570" name="Rectangle 223233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 algn="ctr">
            <a:headEnd type="none" w="med" len="med"/>
            <a:tailEnd type="none" w="med" len="med"/>
          </a:ln>
        </p:spPr>
      </p:sp>
      <p:sp>
        <p:nvSpPr>
          <p:cNvPr id="237571" name="Rectangle 22323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120984-37D2-4154-A9D2-75E3A0798428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296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761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B12FB-42D7-4648-99B6-9FB067AF79C6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1D280-9A89-4013-8FD4-6DAF25834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556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B12FB-42D7-4648-99B6-9FB067AF79C6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1D280-9A89-4013-8FD4-6DAF25834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628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B12FB-42D7-4648-99B6-9FB067AF79C6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1D280-9A89-4013-8FD4-6DAF25834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6263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761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687771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681797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723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88210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176719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296349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448193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757318"/>
      </p:ext>
    </p:extLst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8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8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959903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B12FB-42D7-4648-99B6-9FB067AF79C6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1D280-9A89-4013-8FD4-6DAF25834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4300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135805"/>
      </p:ext>
    </p:extLst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510220"/>
      </p:ext>
    </p:extLst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352608"/>
      </p:ext>
    </p:extLst>
  </p:cSld>
  <p:clrMapOvr>
    <a:masterClrMapping/>
  </p:clrMapOvr>
  <p:transition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3159" y="685799"/>
            <a:ext cx="600075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3159" y="3843867"/>
            <a:ext cx="48006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3/23/2026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6171012" y="8467"/>
            <a:ext cx="28575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4581128" y="91547"/>
            <a:ext cx="4560491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5426871" y="228600"/>
            <a:ext cx="371475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5501878" y="32279"/>
            <a:ext cx="3639742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5884209" y="609601"/>
            <a:ext cx="325754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5360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3/23/2026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5490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91" y="2006600"/>
            <a:ext cx="64008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4495800"/>
            <a:ext cx="64008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3/23/2026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0501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3160" y="685800"/>
            <a:ext cx="3703241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56103" y="685801"/>
            <a:ext cx="370085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3/23/2026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7888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060" y="685800"/>
            <a:ext cx="348734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160" y="1270529"/>
            <a:ext cx="3703241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9299" y="685800"/>
            <a:ext cx="349885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55076" y="1262062"/>
            <a:ext cx="3696891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3/23/2026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9002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3/23/2026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4492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3/23/2026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181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723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B12FB-42D7-4648-99B6-9FB067AF79C6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1D280-9A89-4013-8FD4-6DAF25834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16890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3759" y="685800"/>
            <a:ext cx="27432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161" y="685800"/>
            <a:ext cx="44577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3759" y="2210134"/>
            <a:ext cx="27432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3/23/2026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9383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109" y="1447800"/>
            <a:ext cx="451485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1763" y="914400"/>
            <a:ext cx="2460731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2109" y="2777067"/>
            <a:ext cx="4516041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3/23/2026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3339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14357" y="533400"/>
            <a:ext cx="8114109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843867"/>
            <a:ext cx="6228158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3/23/2026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5959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685800"/>
            <a:ext cx="75438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4114800"/>
            <a:ext cx="6401991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3/23/2026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898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1" y="685800"/>
            <a:ext cx="6858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84659" y="3429000"/>
            <a:ext cx="64008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4301402"/>
            <a:ext cx="64008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3/23/2026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8859" y="81222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14059" y="2768601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 defTabSz="457200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205885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3429000"/>
            <a:ext cx="64008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5132981"/>
            <a:ext cx="6401993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3/23/2026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2558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685800"/>
            <a:ext cx="6858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91" y="3928534"/>
            <a:ext cx="64008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91" y="4978400"/>
            <a:ext cx="64008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3/23/2026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8859" y="81222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14059" y="2768601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 defTabSz="457200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031582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685800"/>
            <a:ext cx="75438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59" y="3928534"/>
            <a:ext cx="64008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91" y="4767067"/>
            <a:ext cx="64008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3/23/2026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95841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3/23/2026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57094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909" y="685800"/>
            <a:ext cx="154305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685800"/>
            <a:ext cx="58674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3/23/2026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026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B12FB-42D7-4648-99B6-9FB067AF79C6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1D280-9A89-4013-8FD4-6DAF25834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31116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881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476B04-2AF8-4C39-A9C1-174786D7E07F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608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460189"/>
      </p:ext>
    </p:extLst>
  </p:cSld>
  <p:clrMapOvr>
    <a:masterClrMapping/>
  </p:clrMapOvr>
  <p:transition>
    <p:split orient="vert" dir="in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E74482-C23F-4E82-87A2-77E8CCCF9A5D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438407"/>
      </p:ext>
    </p:extLst>
  </p:cSld>
  <p:clrMapOvr>
    <a:masterClrMapping/>
  </p:clrMapOvr>
  <p:transition>
    <p:split orient="vert" dir="in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43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FBCB17-4E99-4754-8ED7-56470422958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451861"/>
      </p:ext>
    </p:extLst>
  </p:cSld>
  <p:clrMapOvr>
    <a:masterClrMapping/>
  </p:clrMapOvr>
  <p:transition>
    <p:split orient="vert" dir="in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9F8E8C-E174-4577-AB70-DB5ACDD0F13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029294"/>
      </p:ext>
    </p:extLst>
  </p:cSld>
  <p:clrMapOvr>
    <a:masterClrMapping/>
  </p:clrMapOvr>
  <p:transition>
    <p:split orient="vert" dir="in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96A5E2-59EF-45A4-B1C8-B45DB341A13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674845"/>
      </p:ext>
    </p:extLst>
  </p:cSld>
  <p:clrMapOvr>
    <a:masterClrMapping/>
  </p:clrMapOvr>
  <p:transition>
    <p:split orient="vert" dir="in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A6ACBF-7549-4524-9D1D-57310F3E42E3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632617"/>
      </p:ext>
    </p:extLst>
  </p:cSld>
  <p:clrMapOvr>
    <a:masterClrMapping/>
  </p:clrMapOvr>
  <p:transition>
    <p:split orient="vert" dir="in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F62EE9-3B37-4829-B64E-0C5621F7210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877902"/>
      </p:ext>
    </p:extLst>
  </p:cSld>
  <p:clrMapOvr>
    <a:masterClrMapping/>
  </p:clrMapOvr>
  <p:transition>
    <p:split orient="vert" dir="in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10136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22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534565-B83E-463A-8222-40D356D794FF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53928"/>
      </p:ext>
    </p:extLst>
  </p:cSld>
  <p:clrMapOvr>
    <a:masterClrMapping/>
  </p:clrMapOvr>
  <p:transition>
    <p:split orient="vert" dir="in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7B8DDA-2DC1-4A90-9A2A-FF3239CDF863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899805"/>
      </p:ext>
    </p:extLst>
  </p:cSld>
  <p:clrMapOvr>
    <a:masterClrMapping/>
  </p:clrMapOvr>
  <p:transition>
    <p:split orient="vert" dir="in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467416-9A76-46CF-8967-A77FABE02294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348729"/>
      </p:ext>
    </p:extLst>
  </p:cSld>
  <p:clrMapOvr>
    <a:masterClrMapping/>
  </p:clrMapOvr>
  <p:transition>
    <p:split orient="vert" dir="in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B12FB-42D7-4648-99B6-9FB067AF79C6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1D280-9A89-4013-8FD4-6DAF25834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07178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22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7" y="731523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5802A-46CD-44A1-A987-39B944236662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981883"/>
      </p:ext>
    </p:extLst>
  </p:cSld>
  <p:clrMapOvr>
    <a:masterClrMapping/>
  </p:clrMapOvr>
  <p:transition>
    <p:split orient="vert" dir="in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213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63A37-4551-4275-BBB4-624227E3DCB9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819940"/>
      </p:ext>
    </p:extLst>
  </p:cSld>
  <p:clrMapOvr>
    <a:masterClrMapping/>
  </p:clrMapOvr>
  <p:transition>
    <p:split orient="vert" dir="in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673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476B04-2AF8-4C39-A9C1-174786D7E07F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608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238512"/>
      </p:ext>
    </p:extLst>
  </p:cSld>
  <p:clrMapOvr>
    <a:masterClrMapping/>
  </p:clrMapOvr>
  <p:transition>
    <p:split orient="vert" dir="in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E74482-C23F-4E82-87A2-77E8CCCF9A5D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8246789"/>
      </p:ext>
    </p:extLst>
  </p:cSld>
  <p:clrMapOvr>
    <a:masterClrMapping/>
  </p:clrMapOvr>
  <p:transition>
    <p:split orient="vert" dir="in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43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FBCB17-4E99-4754-8ED7-56470422958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822704"/>
      </p:ext>
    </p:extLst>
  </p:cSld>
  <p:clrMapOvr>
    <a:masterClrMapping/>
  </p:clrMapOvr>
  <p:transition>
    <p:split orient="vert" dir="in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9F8E8C-E174-4577-AB70-DB5ACDD0F13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932035"/>
      </p:ext>
    </p:extLst>
  </p:cSld>
  <p:clrMapOvr>
    <a:masterClrMapping/>
  </p:clrMapOvr>
  <p:transition>
    <p:split orient="vert" dir="in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96A5E2-59EF-45A4-B1C8-B45DB341A13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356750"/>
      </p:ext>
    </p:extLst>
  </p:cSld>
  <p:clrMapOvr>
    <a:masterClrMapping/>
  </p:clrMapOvr>
  <p:transition>
    <p:split orient="vert" dir="in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A6ACBF-7549-4524-9D1D-57310F3E42E3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121481"/>
      </p:ext>
    </p:extLst>
  </p:cSld>
  <p:clrMapOvr>
    <a:masterClrMapping/>
  </p:clrMapOvr>
  <p:transition>
    <p:split orient="vert" dir="in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F62EE9-3B37-4829-B64E-0C5621F7210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341010"/>
      </p:ext>
    </p:extLst>
  </p:cSld>
  <p:clrMapOvr>
    <a:masterClrMapping/>
  </p:clrMapOvr>
  <p:transition>
    <p:split orient="vert" dir="in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928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22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534565-B83E-463A-8222-40D356D794FF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089666"/>
      </p:ext>
    </p:extLst>
  </p:cSld>
  <p:clrMapOvr>
    <a:masterClrMapping/>
  </p:clrMapOvr>
  <p:transition>
    <p:split orient="vert" dir="in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B12FB-42D7-4648-99B6-9FB067AF79C6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1D280-9A89-4013-8FD4-6DAF25834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47142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7B8DDA-2DC1-4A90-9A2A-FF3239CDF863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543571"/>
      </p:ext>
    </p:extLst>
  </p:cSld>
  <p:clrMapOvr>
    <a:masterClrMapping/>
  </p:clrMapOvr>
  <p:transition>
    <p:split orient="vert" dir="in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467416-9A76-46CF-8967-A77FABE02294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298906"/>
      </p:ext>
    </p:extLst>
  </p:cSld>
  <p:clrMapOvr>
    <a:masterClrMapping/>
  </p:clrMapOvr>
  <p:transition>
    <p:split orient="vert" dir="in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8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7" y="731523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5802A-46CD-44A1-A987-39B944236662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455576"/>
      </p:ext>
    </p:extLst>
  </p:cSld>
  <p:clrMapOvr>
    <a:masterClrMapping/>
  </p:clrMapOvr>
  <p:transition>
    <p:split orient="vert" dir="in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495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46F137-711E-4AD8-946D-9512933B6DEF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626555"/>
      </p:ext>
    </p:extLst>
  </p:cSld>
  <p:clrMapOvr>
    <a:masterClrMapping/>
  </p:clrMapOvr>
  <p:transition>
    <p:split orient="vert" dir="in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213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63A37-4551-4275-BBB4-624227E3DCB9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700336"/>
      </p:ext>
    </p:extLst>
  </p:cSld>
  <p:clrMapOvr>
    <a:masterClrMapping/>
  </p:clrMapOvr>
  <p:transition>
    <p:split orient="vert" dir="in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77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476B04-2AF8-4C39-A9C1-174786D7E07F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97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138671"/>
      </p:ext>
    </p:extLst>
  </p:cSld>
  <p:clrMapOvr>
    <a:masterClrMapping/>
  </p:clrMapOvr>
  <p:transition>
    <p:split orient="vert" dir="in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E74482-C23F-4E82-87A2-77E8CCCF9A5D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34979"/>
      </p:ext>
    </p:extLst>
  </p:cSld>
  <p:clrMapOvr>
    <a:masterClrMapping/>
  </p:clrMapOvr>
  <p:transition>
    <p:split orient="vert" dir="in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43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FBCB17-4E99-4754-8ED7-56470422958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637287"/>
      </p:ext>
    </p:extLst>
  </p:cSld>
  <p:clrMapOvr>
    <a:masterClrMapping/>
  </p:clrMapOvr>
  <p:transition>
    <p:split orient="vert" dir="in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9F8E8C-E174-4577-AB70-DB5ACDD0F13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971856"/>
      </p:ext>
    </p:extLst>
  </p:cSld>
  <p:clrMapOvr>
    <a:masterClrMapping/>
  </p:clrMapOvr>
  <p:transition>
    <p:split orient="vert" dir="in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96A5E2-59EF-45A4-B1C8-B45DB341A13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524712"/>
      </p:ext>
    </p:extLst>
  </p:cSld>
  <p:clrMapOvr>
    <a:masterClrMapping/>
  </p:clrMapOvr>
  <p:transition>
    <p:split orient="vert" dir="in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B12FB-42D7-4648-99B6-9FB067AF79C6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1D280-9A89-4013-8FD4-6DAF25834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45519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A6ACBF-7549-4524-9D1D-57310F3E42E3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996292"/>
      </p:ext>
    </p:extLst>
  </p:cSld>
  <p:clrMapOvr>
    <a:masterClrMapping/>
  </p:clrMapOvr>
  <p:transition>
    <p:split orient="vert" dir="in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F62EE9-3B37-4829-B64E-0C5621F7210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024051"/>
      </p:ext>
    </p:extLst>
  </p:cSld>
  <p:clrMapOvr>
    <a:masterClrMapping/>
  </p:clrMapOvr>
  <p:transition>
    <p:split orient="vert" dir="in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32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22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534565-B83E-463A-8222-40D356D794FF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924799"/>
      </p:ext>
    </p:extLst>
  </p:cSld>
  <p:clrMapOvr>
    <a:masterClrMapping/>
  </p:clrMapOvr>
  <p:transition>
    <p:split orient="vert" dir="in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7B8DDA-2DC1-4A90-9A2A-FF3239CDF863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339718"/>
      </p:ext>
    </p:extLst>
  </p:cSld>
  <p:clrMapOvr>
    <a:masterClrMapping/>
  </p:clrMapOvr>
  <p:transition>
    <p:split orient="vert" dir="in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467416-9A76-46CF-8967-A77FABE02294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095335"/>
      </p:ext>
    </p:extLst>
  </p:cSld>
  <p:clrMapOvr>
    <a:masterClrMapping/>
  </p:clrMapOvr>
  <p:transition>
    <p:split orient="vert" dir="in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8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7" y="731523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5802A-46CD-44A1-A987-39B944236662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567329"/>
      </p:ext>
    </p:extLst>
  </p:cSld>
  <p:clrMapOvr>
    <a:masterClrMapping/>
  </p:clrMapOvr>
  <p:transition>
    <p:split orient="vert" dir="in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495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46F137-711E-4AD8-946D-9512933B6DEF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122661"/>
      </p:ext>
    </p:extLst>
  </p:cSld>
  <p:clrMapOvr>
    <a:masterClrMapping/>
  </p:clrMapOvr>
  <p:transition>
    <p:split orient="vert" dir="in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213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63A37-4551-4275-BBB4-624227E3DCB9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611596"/>
      </p:ext>
    </p:extLst>
  </p:cSld>
  <p:clrMapOvr>
    <a:masterClrMapping/>
  </p:clrMapOvr>
  <p:transition>
    <p:split orient="vert" dir="in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7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476B04-2AF8-4C39-A9C1-174786D7E07F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2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328577"/>
      </p:ext>
    </p:extLst>
  </p:cSld>
  <p:clrMapOvr>
    <a:masterClrMapping/>
  </p:clrMapOvr>
  <p:transition>
    <p:split orient="vert" dir="in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E74482-C23F-4E82-87A2-77E8CCCF9A5D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798470"/>
      </p:ext>
    </p:extLst>
  </p:cSld>
  <p:clrMapOvr>
    <a:masterClrMapping/>
  </p:clrMapOvr>
  <p:transition>
    <p:split orient="vert" dir="in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8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8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B12FB-42D7-4648-99B6-9FB067AF79C6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1D280-9A89-4013-8FD4-6DAF25834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4824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9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FBCB17-4E99-4754-8ED7-56470422958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301706"/>
      </p:ext>
    </p:extLst>
  </p:cSld>
  <p:clrMapOvr>
    <a:masterClrMapping/>
  </p:clrMapOvr>
  <p:transition>
    <p:split orient="vert" dir="in"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9F8E8C-E174-4577-AB70-DB5ACDD0F13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934683"/>
      </p:ext>
    </p:extLst>
  </p:cSld>
  <p:clrMapOvr>
    <a:masterClrMapping/>
  </p:clrMapOvr>
  <p:transition>
    <p:split orient="vert" dir="in"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96A5E2-59EF-45A4-B1C8-B45DB341A13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8230977"/>
      </p:ext>
    </p:extLst>
  </p:cSld>
  <p:clrMapOvr>
    <a:masterClrMapping/>
  </p:clrMapOvr>
  <p:transition>
    <p:split orient="vert" dir="in"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A6ACBF-7549-4524-9D1D-57310F3E42E3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156983"/>
      </p:ext>
    </p:extLst>
  </p:cSld>
  <p:clrMapOvr>
    <a:masterClrMapping/>
  </p:clrMapOvr>
  <p:transition>
    <p:split orient="vert" dir="in"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F62EE9-3B37-4829-B64E-0C5621F7210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002271"/>
      </p:ext>
    </p:extLst>
  </p:cSld>
  <p:clrMapOvr>
    <a:masterClrMapping/>
  </p:clrMapOvr>
  <p:transition>
    <p:split orient="vert" dir="in"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2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6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534565-B83E-463A-8222-40D356D794FF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815536"/>
      </p:ext>
    </p:extLst>
  </p:cSld>
  <p:clrMapOvr>
    <a:masterClrMapping/>
  </p:clrMapOvr>
  <p:transition>
    <p:split orient="vert" dir="in"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7B8DDA-2DC1-4A90-9A2A-FF3239CDF863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69459"/>
      </p:ext>
    </p:extLst>
  </p:cSld>
  <p:clrMapOvr>
    <a:masterClrMapping/>
  </p:clrMapOvr>
  <p:transition>
    <p:split orient="vert" dir="in"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467416-9A76-46CF-8967-A77FABE02294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354010"/>
      </p:ext>
    </p:extLst>
  </p:cSld>
  <p:clrMapOvr>
    <a:masterClrMapping/>
  </p:clrMapOvr>
  <p:transition>
    <p:split orient="vert" dir="in"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8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4" y="731521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5802A-46CD-44A1-A987-39B944236662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961269"/>
      </p:ext>
    </p:extLst>
  </p:cSld>
  <p:clrMapOvr>
    <a:masterClrMapping/>
  </p:clrMapOvr>
  <p:transition>
    <p:split orient="vert" dir="in"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495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46F137-711E-4AD8-946D-9512933B6DEF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437772"/>
      </p:ext>
    </p:extLst>
  </p:cSld>
  <p:clrMapOvr>
    <a:masterClrMapping/>
  </p:clrMapOvr>
  <p:transition>
    <p:split orient="vert" dir="in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B12FB-42D7-4648-99B6-9FB067AF79C6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1D280-9A89-4013-8FD4-6DAF25834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97174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213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63A37-4551-4275-BBB4-624227E3DCB9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970959"/>
      </p:ext>
    </p:extLst>
  </p:cSld>
  <p:clrMapOvr>
    <a:masterClrMapping/>
  </p:clrMapOvr>
  <p:transition>
    <p:split orient="vert" dir="in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68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B12FB-42D7-4648-99B6-9FB067AF79C6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68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68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1D280-9A89-4013-8FD4-6DAF258347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206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68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68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68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984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905227" y="2963335"/>
            <a:ext cx="2236394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3159" y="4487667"/>
            <a:ext cx="64008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685800"/>
            <a:ext cx="64008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8315" y="6172535"/>
            <a:ext cx="120015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defTabSz="457200"/>
            <a:fld id="{B61BEF0D-F0BB-DE4B-95CE-6DB70DBA9567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 defTabSz="457200"/>
              <a:t>3/23/2026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3159" y="6172535"/>
            <a:ext cx="565785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defTabSz="457200"/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2400" y="5578810"/>
            <a:ext cx="856684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defTabSz="457200"/>
            <a:fld id="{D57F1E4F-1CFF-5643-939E-217C01CDF565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 defTabSz="457200"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857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536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23" y="6172536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536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E7347C-0B6A-4F01-AA16-7BDC42C834C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962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5" r:id="rId12"/>
  </p:sldLayoutIdLst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328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23" y="6172328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328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E7347C-0B6A-4F01-AA16-7BDC42C834C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740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  <p:sldLayoutId id="2147483886" r:id="rId12"/>
    <p:sldLayoutId id="2147483887" r:id="rId13"/>
  </p:sldLayoutIdLst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32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15" y="6172232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32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E7347C-0B6A-4F01-AA16-7BDC42C834C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671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16" r:id="rId2"/>
    <p:sldLayoutId id="2147483917" r:id="rId3"/>
    <p:sldLayoutId id="2147483918" r:id="rId4"/>
    <p:sldLayoutId id="2147483919" r:id="rId5"/>
    <p:sldLayoutId id="2147483920" r:id="rId6"/>
    <p:sldLayoutId id="2147483921" r:id="rId7"/>
    <p:sldLayoutId id="2147483922" r:id="rId8"/>
    <p:sldLayoutId id="2147483923" r:id="rId9"/>
    <p:sldLayoutId id="2147483924" r:id="rId10"/>
    <p:sldLayoutId id="2147483925" r:id="rId11"/>
    <p:sldLayoutId id="2147483926" r:id="rId12"/>
    <p:sldLayoutId id="2147483927" r:id="rId13"/>
  </p:sldLayoutIdLst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2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2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2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E7347C-0B6A-4F01-AA16-7BDC42C834C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237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0" r:id="rId2"/>
    <p:sldLayoutId id="2147483931" r:id="rId3"/>
    <p:sldLayoutId id="2147483932" r:id="rId4"/>
    <p:sldLayoutId id="2147483933" r:id="rId5"/>
    <p:sldLayoutId id="2147483934" r:id="rId6"/>
    <p:sldLayoutId id="2147483935" r:id="rId7"/>
    <p:sldLayoutId id="2147483936" r:id="rId8"/>
    <p:sldLayoutId id="2147483937" r:id="rId9"/>
    <p:sldLayoutId id="2147483938" r:id="rId10"/>
    <p:sldLayoutId id="2147483939" r:id="rId11"/>
    <p:sldLayoutId id="2147483940" r:id="rId12"/>
    <p:sldLayoutId id="2147483941" r:id="rId13"/>
  </p:sldLayoutIdLst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9.xml"/><Relationship Id="rId4" Type="http://schemas.openxmlformats.org/officeDocument/2006/relationships/audio" Target="../media/audio10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4.xml"/><Relationship Id="rId4" Type="http://schemas.openxmlformats.org/officeDocument/2006/relationships/chart" Target="../charts/char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2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4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10" Type="http://schemas.microsoft.com/office/2007/relationships/hdphoto" Target="../media/hdphoto2.wdp"/><Relationship Id="rId4" Type="http://schemas.microsoft.com/office/2007/relationships/hdphoto" Target="../media/hdphoto1.wdp"/><Relationship Id="rId9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8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11" Type="http://schemas.openxmlformats.org/officeDocument/2006/relationships/image" Target="../media/image11.png"/><Relationship Id="rId5" Type="http://schemas.openxmlformats.org/officeDocument/2006/relationships/image" Target="../media/image6.jpeg"/><Relationship Id="rId10" Type="http://schemas.openxmlformats.org/officeDocument/2006/relationships/image" Target="../media/image10.jpeg"/><Relationship Id="rId4" Type="http://schemas.openxmlformats.org/officeDocument/2006/relationships/image" Target="../media/image5.png"/><Relationship Id="rId9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.jpeg"/><Relationship Id="rId5" Type="http://schemas.openxmlformats.org/officeDocument/2006/relationships/image" Target="../media/image14.jpeg"/><Relationship Id="rId4" Type="http://schemas.openxmlformats.org/officeDocument/2006/relationships/chart" Target="../charts/char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8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8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5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ru-RU" sz="32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Text Box 5"/>
          <p:cNvSpPr txBox="1">
            <a:spLocks noGrp="1" noChangeArrowheads="1"/>
          </p:cNvSpPr>
          <p:nvPr>
            <p:ph sz="half" idx="2"/>
          </p:nvPr>
        </p:nvSpPr>
        <p:spPr bwMode="auto">
          <a:xfrm>
            <a:off x="4648200" y="1714490"/>
            <a:ext cx="4495800" cy="4078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ru-RU" sz="1600" dirty="0">
                <a:latin typeface="Cambria" pitchFamily="18" charset="0"/>
              </a:rPr>
              <a:t> 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Площадь – 6201 км</a:t>
            </a:r>
            <a:r>
              <a:rPr lang="ru-RU" sz="1500" baseline="30000" dirty="0">
                <a:latin typeface="Times New Roman" pitchFamily="18" charset="0"/>
                <a:cs typeface="Times New Roman" pitchFamily="18" charset="0"/>
              </a:rPr>
              <a:t>2;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 Численность населения –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20,6 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тыс. чел.;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 Количество МО СП  - 17;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36 населенных пунктов;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Индекс промышленного производства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-123,7%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Численность работников  организаций – 8175чел.;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Уровень регистрируемой безработицы- 0,2%;</a:t>
            </a:r>
          </a:p>
          <a:p>
            <a:pPr>
              <a:defRPr/>
            </a:pP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Количество юридических лиц -67;</a:t>
            </a:r>
          </a:p>
          <a:p>
            <a:pPr>
              <a:defRPr/>
            </a:pP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Количество субъектов малого предпринимательства -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353чел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defRPr/>
            </a:pP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самозанятых-535чел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defRPr/>
            </a:pP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Протяженность автомобильных дорог  местного значения  –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564,06 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км;</a:t>
            </a:r>
          </a:p>
          <a:p>
            <a:pPr>
              <a:defRPr/>
            </a:pP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Объем инвестиций –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2157,1млн.руб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28794" y="285728"/>
            <a:ext cx="68580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Характеристика </a:t>
            </a:r>
          </a:p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МО «Бичурский район»</a:t>
            </a:r>
          </a:p>
        </p:txBody>
      </p:sp>
      <p:sp>
        <p:nvSpPr>
          <p:cNvPr id="22530" name="AutoShape 2" descr="Картинки по запросу фото карта бичурского райо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Картинки по запросу фото карта бичурского райо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3" name="Picture 5" descr="C:\Users\СлавияТех\Desktop\Без названия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3501008"/>
            <a:ext cx="3929090" cy="2880320"/>
          </a:xfrm>
          <a:prstGeom prst="rect">
            <a:avLst/>
          </a:prstGeom>
          <a:noFill/>
        </p:spPr>
      </p:pic>
      <p:pic>
        <p:nvPicPr>
          <p:cNvPr id="22534" name="Picture 6" descr="C:\Users\СлавияТех\Desktop\Без названия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571612"/>
            <a:ext cx="3429024" cy="1857388"/>
          </a:xfrm>
          <a:prstGeom prst="rect">
            <a:avLst/>
          </a:prstGeom>
          <a:noFill/>
        </p:spPr>
      </p:pic>
      <p:pic>
        <p:nvPicPr>
          <p:cNvPr id="9" name="Рисунок 8" descr="Описание: Герб Бичуры 1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3" y="214290"/>
            <a:ext cx="1085821" cy="1328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89724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4988" name="Group 972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4035319967"/>
              </p:ext>
            </p:extLst>
          </p:nvPr>
        </p:nvGraphicFramePr>
        <p:xfrm>
          <a:off x="52114" y="2"/>
          <a:ext cx="9039774" cy="5613622"/>
        </p:xfrm>
        <a:graphic>
          <a:graphicData uri="http://schemas.openxmlformats.org/drawingml/2006/table">
            <a:tbl>
              <a:tblPr/>
              <a:tblGrid>
                <a:gridCol w="9194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1117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0849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0003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980726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Внесение изменений в бюджет</a:t>
                      </a:r>
                    </a:p>
                  </a:txBody>
                  <a:tcPr marL="84406" marR="84406" marT="45713" marB="45713" anchor="ctr" horzOverflow="overflow">
                    <a:lnL cap="flat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84406" marR="84406"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84406" marR="84406"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</a:t>
                      </a:r>
                    </a:p>
                  </a:txBody>
                  <a:tcPr marL="84406" marR="84406"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№</a:t>
                      </a:r>
                    </a:p>
                  </a:txBody>
                  <a:tcPr marL="84406" marR="84406"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499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84406" marR="84406"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Решение Совета депутатов</a:t>
                      </a:r>
                    </a:p>
                  </a:txBody>
                  <a:tcPr marL="84406" marR="84406"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26.12.25</a:t>
                      </a:r>
                      <a:endParaRPr kumimoji="0" lang="ru-RU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406" marR="84406"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135</a:t>
                      </a:r>
                      <a:endParaRPr kumimoji="0" lang="ru-RU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406" marR="84406"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8892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84406" marR="84406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Решение Совета депутатов</a:t>
                      </a:r>
                    </a:p>
                  </a:txBody>
                  <a:tcPr marL="84406" marR="84406"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31.01.25</a:t>
                      </a:r>
                      <a:endParaRPr kumimoji="0" lang="ru-RU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406" marR="84406"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140</a:t>
                      </a:r>
                      <a:endParaRPr kumimoji="0" lang="ru-RU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406" marR="84406"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7352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84406" marR="84406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Решение Совета депутатов</a:t>
                      </a:r>
                    </a:p>
                  </a:txBody>
                  <a:tcPr marL="84406" marR="84406"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27.03.25</a:t>
                      </a:r>
                      <a:endParaRPr kumimoji="0" lang="ru-RU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406" marR="84406"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157</a:t>
                      </a:r>
                      <a:endParaRPr kumimoji="0" lang="ru-RU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406" marR="84406"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380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84406" marR="84406"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Решение Совета депутатов</a:t>
                      </a:r>
                    </a:p>
                  </a:txBody>
                  <a:tcPr marL="84406" marR="84406"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27.06.25</a:t>
                      </a:r>
                      <a:endParaRPr kumimoji="0" lang="ru-RU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406" marR="84406"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179</a:t>
                      </a:r>
                      <a:endParaRPr kumimoji="0" lang="ru-RU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406" marR="84406"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9028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84406" marR="84406"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Решение Совета депутатов</a:t>
                      </a:r>
                    </a:p>
                  </a:txBody>
                  <a:tcPr marL="84406" marR="84406"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24.10.25</a:t>
                      </a:r>
                      <a:endParaRPr kumimoji="0" lang="ru-RU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406" marR="84406"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205</a:t>
                      </a:r>
                      <a:endParaRPr kumimoji="0" lang="ru-RU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406" marR="84406"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9028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kumimoji="0" lang="ru-RU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406" marR="84406"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Решение Совета депутатов</a:t>
                      </a:r>
                    </a:p>
                  </a:txBody>
                  <a:tcPr marL="84406" marR="84406"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28.11.25</a:t>
                      </a:r>
                      <a:endParaRPr kumimoji="0" lang="ru-RU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406" marR="84406"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209</a:t>
                      </a:r>
                      <a:endParaRPr kumimoji="0" lang="ru-RU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406" marR="84406"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28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kumimoji="0" lang="ru-RU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406" marR="84406"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Решение Совета депутатов</a:t>
                      </a:r>
                    </a:p>
                  </a:txBody>
                  <a:tcPr marL="84406" marR="84406"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26.12.25</a:t>
                      </a:r>
                      <a:endParaRPr kumimoji="0" lang="ru-RU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406" marR="84406"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221</a:t>
                      </a:r>
                      <a:endParaRPr kumimoji="0" lang="ru-RU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406" marR="84406"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844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3" name="chimes.wav"/>
          </p:stSnd>
        </p:sndAc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4988" name="Group 972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26662215"/>
              </p:ext>
            </p:extLst>
          </p:nvPr>
        </p:nvGraphicFramePr>
        <p:xfrm>
          <a:off x="251520" y="113176"/>
          <a:ext cx="8574491" cy="6462081"/>
        </p:xfrm>
        <a:graphic>
          <a:graphicData uri="http://schemas.openxmlformats.org/drawingml/2006/table">
            <a:tbl>
              <a:tblPr/>
              <a:tblGrid>
                <a:gridCol w="23854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17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8849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1874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306425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Показатели исполнения бюджета МО «Бичурский муниципальный район» 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</a:t>
                      </a:r>
                      <a:r>
                        <a:rPr kumimoji="0" lang="ru-RU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млн.руб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.)</a:t>
                      </a:r>
                    </a:p>
                  </a:txBody>
                  <a:tcPr marL="84406" marR="84406" marT="45713" marB="45713" anchor="b" horzOverflow="overflow">
                    <a:lnL cap="flat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7174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Показатели</a:t>
                      </a:r>
                      <a:endParaRPr kumimoji="0" lang="ru-RU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4406" marR="84406"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Утвер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но    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 2025г.</a:t>
                      </a: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84406" marR="84406"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-но     за 2025г.</a:t>
                      </a:r>
                    </a:p>
                  </a:txBody>
                  <a:tcPr marL="84406" marR="84406"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</a:t>
                      </a:r>
                      <a:r>
                        <a:rPr kumimoji="0" lang="ru-RU" sz="3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испол-ния</a:t>
                      </a:r>
                      <a:endParaRPr kumimoji="0" lang="ru-RU" sz="3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84406" marR="84406"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3644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</a:t>
                      </a:r>
                      <a:endParaRPr kumimoji="0" lang="ru-RU" sz="4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4406" marR="84406"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1670,1 </a:t>
                      </a:r>
                    </a:p>
                  </a:txBody>
                  <a:tcPr marL="84406" marR="84406"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1674,4</a:t>
                      </a:r>
                    </a:p>
                  </a:txBody>
                  <a:tcPr marL="84406" marR="84406"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100,3</a:t>
                      </a:r>
                    </a:p>
                  </a:txBody>
                  <a:tcPr marL="84406" marR="84406"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10852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Расходы</a:t>
                      </a:r>
                    </a:p>
                  </a:txBody>
                  <a:tcPr marL="84406" marR="84406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1720,8</a:t>
                      </a:r>
                    </a:p>
                  </a:txBody>
                  <a:tcPr marL="84406" marR="84406"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1650,7</a:t>
                      </a:r>
                    </a:p>
                  </a:txBody>
                  <a:tcPr marL="84406" marR="84406"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95,9</a:t>
                      </a:r>
                    </a:p>
                  </a:txBody>
                  <a:tcPr marL="84406" marR="84406"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22413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Дефицит(-)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Профицит(+)</a:t>
                      </a: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4406" marR="84406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-50,7</a:t>
                      </a:r>
                      <a:endParaRPr kumimoji="0" lang="ru-RU" sz="4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84406" marR="84406"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23,7</a:t>
                      </a:r>
                      <a:endParaRPr kumimoji="0" lang="ru-RU" sz="4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84406" marR="84406"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Х</a:t>
                      </a:r>
                    </a:p>
                  </a:txBody>
                  <a:tcPr marL="84406" marR="84406"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8235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3" name="chimes.wav"/>
          </p:stSnd>
        </p:sndAc>
      </p:transition>
    </mc:Choice>
    <mc:Fallback xmlns="">
      <p:transition spd="slow">
        <p:blinds dir="vert"/>
        <p:sndAc>
          <p:stSnd>
            <p:snd r:embed="rId4" name="chimes.wav"/>
          </p:stSnd>
        </p:sndAc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 descr="Бюджет Большого Подольска. Реализация молодежной политики | Администрация  Городского округа Подольск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/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2322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flatTx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+mn-cs"/>
              </a:rPr>
              <a:t> </a:t>
            </a:r>
            <a:r>
              <a:rPr lang="ru-RU" sz="2800" b="1" dirty="0">
                <a:solidFill>
                  <a:schemeClr val="accent2"/>
                </a:solidFill>
                <a:latin typeface="Times New Roman" pitchFamily="18" charset="0"/>
                <a:cs typeface="+mn-cs"/>
              </a:rPr>
              <a:t>Собственные доходы бюджета </a:t>
            </a:r>
            <a:r>
              <a:rPr lang="ru-RU" sz="2800" b="1" dirty="0" err="1" smtClean="0">
                <a:solidFill>
                  <a:schemeClr val="accent2"/>
                </a:solidFill>
                <a:latin typeface="Times New Roman" pitchFamily="18" charset="0"/>
                <a:cs typeface="+mn-cs"/>
              </a:rPr>
              <a:t>Бичурского</a:t>
            </a:r>
            <a:r>
              <a:rPr lang="ru-RU" sz="2800" b="1" dirty="0" smtClean="0">
                <a:solidFill>
                  <a:schemeClr val="accent2"/>
                </a:solidFill>
                <a:latin typeface="Times New Roman" pitchFamily="18" charset="0"/>
                <a:cs typeface="+mn-cs"/>
              </a:rPr>
              <a:t> МР РБ</a:t>
            </a:r>
            <a:endParaRPr lang="ru-RU" sz="2800" b="1" dirty="0">
              <a:solidFill>
                <a:schemeClr val="accent2"/>
              </a:solidFill>
              <a:latin typeface="Times New Roman" pitchFamily="18" charset="0"/>
              <a:cs typeface="+mn-cs"/>
            </a:endParaRPr>
          </a:p>
        </p:txBody>
      </p:sp>
      <p:graphicFrame>
        <p:nvGraphicFramePr>
          <p:cNvPr id="2" name="Object 4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568996231"/>
              </p:ext>
            </p:extLst>
          </p:nvPr>
        </p:nvGraphicFramePr>
        <p:xfrm>
          <a:off x="60325" y="1720850"/>
          <a:ext cx="9083675" cy="5048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52350387"/>
      </p:ext>
    </p:extLst>
  </p:cSld>
  <p:clrMapOvr>
    <a:masterClrMapping/>
  </p:clrMapOvr>
  <p:transition>
    <p:strips dir="r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922" name="Group 8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7065527"/>
              </p:ext>
            </p:extLst>
          </p:nvPr>
        </p:nvGraphicFramePr>
        <p:xfrm>
          <a:off x="9525" y="1219200"/>
          <a:ext cx="9144000" cy="5638796"/>
        </p:xfrm>
        <a:graphic>
          <a:graphicData uri="http://schemas.openxmlformats.org/drawingml/2006/table">
            <a:tbl>
              <a:tblPr/>
              <a:tblGrid>
                <a:gridCol w="32353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541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033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367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1446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57217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Консолидированный бюджет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г.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9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9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отклонение</a:t>
                      </a:r>
                      <a:endParaRPr kumimoji="0" lang="ru-RU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65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сумме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%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846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kumimoji="0" lang="ru-RU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235079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234443,4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-635,6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99,7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846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НДФЛ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173113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148155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-24958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85,6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846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Акцизы</a:t>
                      </a:r>
                      <a:endParaRPr kumimoji="0" lang="ru-RU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21596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21649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53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100,2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103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УСНО</a:t>
                      </a:r>
                      <a:endParaRPr kumimoji="0" lang="ru-RU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12744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27238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14494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213,7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846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ЕНВД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82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9,4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-72,6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11,5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777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ЕСХН</a:t>
                      </a:r>
                      <a:endParaRPr kumimoji="0" lang="ru-RU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1100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1172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72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106,5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846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Патент</a:t>
                      </a:r>
                      <a:endParaRPr kumimoji="0" lang="ru-RU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2216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5079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2863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229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846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НИФЛ</a:t>
                      </a:r>
                      <a:endParaRPr kumimoji="0" lang="ru-RU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4279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4897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618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114,4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846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Земельный налог</a:t>
                      </a:r>
                      <a:endParaRPr kumimoji="0" lang="ru-RU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15040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17305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2265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115,1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846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Государственная пошлина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4909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8939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4030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182,1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35920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Анализ поступления собственных налоговых доходов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Бичурского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МР РБ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6860219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ext Box 13"/>
          <p:cNvSpPr txBox="1">
            <a:spLocks noChangeArrowheads="1"/>
          </p:cNvSpPr>
          <p:nvPr/>
        </p:nvSpPr>
        <p:spPr bwMode="auto">
          <a:xfrm>
            <a:off x="0" y="0"/>
            <a:ext cx="9144000" cy="523875"/>
          </a:xfrm>
          <a:prstGeom prst="rect">
            <a:avLst/>
          </a:prstGeom>
          <a:solidFill>
            <a:schemeClr val="accent5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</a:rPr>
              <a:t>Поступления имущественных налогов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523875"/>
            <a:ext cx="9144000" cy="64055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 в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2,9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млн.рублей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или  на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14,9%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2900" indent="-342900">
              <a:buFontTx/>
              <a:buChar char="-"/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счет увеличения поступлений по земельному налогу на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2265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тыс.рублей</a:t>
            </a:r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(постановка на кадастровый учёт и регистрации прав на 344 земельных участков; передача в аренду 50 земельных участков; проведение работ по актуализации адресных сведений-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направлено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307 уведомлений на присвоение, аннулировании адреса, изменений в адресные характеристики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defRPr/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счет увеличения поступлений по налогу на имущество на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618 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тыс.рублей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3575330215"/>
              </p:ext>
            </p:extLst>
          </p:nvPr>
        </p:nvGraphicFramePr>
        <p:xfrm>
          <a:off x="12290" y="523875"/>
          <a:ext cx="7686364" cy="3971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22899536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ext Box 13"/>
          <p:cNvSpPr txBox="1">
            <a:spLocks noChangeArrowheads="1"/>
          </p:cNvSpPr>
          <p:nvPr/>
        </p:nvSpPr>
        <p:spPr bwMode="auto">
          <a:xfrm>
            <a:off x="0" y="0"/>
            <a:ext cx="9144000" cy="954107"/>
          </a:xfrm>
          <a:prstGeom prst="rect">
            <a:avLst/>
          </a:prstGeom>
          <a:solidFill>
            <a:schemeClr val="accent5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Собираемость имущественных налогов на территории 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Бичурского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района на 01.01.2026г.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954107"/>
            <a:ext cx="9144000" cy="5975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8505" b="98399" l="0" r="100000"/>
                    </a14:imgEffect>
                  </a14:imgLayer>
                </a14:imgProps>
              </a:ext>
            </a:extLst>
          </a:blip>
          <a:srcRect t="64942"/>
          <a:stretch/>
        </p:blipFill>
        <p:spPr>
          <a:xfrm>
            <a:off x="1" y="903195"/>
            <a:ext cx="2895600" cy="1378407"/>
          </a:xfrm>
          <a:prstGeom prst="rect">
            <a:avLst/>
          </a:prstGeom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303717603"/>
              </p:ext>
            </p:extLst>
          </p:nvPr>
        </p:nvGraphicFramePr>
        <p:xfrm>
          <a:off x="10035" y="2133600"/>
          <a:ext cx="5171563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97633252"/>
              </p:ext>
            </p:extLst>
          </p:nvPr>
        </p:nvGraphicFramePr>
        <p:xfrm>
          <a:off x="5486398" y="1066800"/>
          <a:ext cx="3366261" cy="5568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D3F619F1-710B-4D7B-90E7-87A8BB0ED5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72085" y="6102743"/>
            <a:ext cx="499915" cy="43895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4CDF5A55-BF4E-4B92-803D-8643063DD0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36156" y="6114936"/>
            <a:ext cx="426757" cy="426757"/>
          </a:xfrm>
          <a:prstGeom prst="rect">
            <a:avLst/>
          </a:prstGeom>
        </p:spPr>
      </p:pic>
      <p:pic>
        <p:nvPicPr>
          <p:cNvPr id="13" name="Picture 2" descr="D:\для слайдов\LK-Icon-05.png">
            <a:extLst>
              <a:ext uri="{FF2B5EF4-FFF2-40B4-BE49-F238E27FC236}">
                <a16:creationId xmlns:a16="http://schemas.microsoft.com/office/drawing/2014/main" xmlns="" id="{DBDFD095-B1ED-7A0F-58CB-3C1289DF9D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  <a14:imgEffect>
                      <a14:brightnessContrast bright="-37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22" y="6098724"/>
            <a:ext cx="465924" cy="442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474905" y="2281602"/>
            <a:ext cx="1170081" cy="565983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97,7%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867012" y="3213372"/>
            <a:ext cx="1165043" cy="687855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102,1%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581400" y="1445745"/>
            <a:ext cx="1219199" cy="687855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105,1% 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645160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0457007"/>
              </p:ext>
            </p:extLst>
          </p:nvPr>
        </p:nvGraphicFramePr>
        <p:xfrm>
          <a:off x="118582" y="908720"/>
          <a:ext cx="8906836" cy="5949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36550" name="Rectangle 6"/>
          <p:cNvSpPr>
            <a:spLocks noChangeArrowheads="1"/>
          </p:cNvSpPr>
          <p:nvPr/>
        </p:nvSpPr>
        <p:spPr bwMode="auto">
          <a:xfrm>
            <a:off x="-21773" y="0"/>
            <a:ext cx="9144000" cy="7647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miter lim="800000"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0033CC"/>
                </a:solidFill>
                <a:latin typeface="Times New Roman" pitchFamily="18" charset="0"/>
              </a:rPr>
              <a:t>Динамика исполнения консолидированного бюджета по доходам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0033CC"/>
                </a:solidFill>
                <a:latin typeface="Times New Roman" pitchFamily="18" charset="0"/>
              </a:rPr>
              <a:t>(млн. руб.)</a:t>
            </a:r>
          </a:p>
        </p:txBody>
      </p:sp>
      <p:sp>
        <p:nvSpPr>
          <p:cNvPr id="236552" name="Rectangle 10"/>
          <p:cNvSpPr>
            <a:spLocks noChangeArrowheads="1"/>
          </p:cNvSpPr>
          <p:nvPr/>
        </p:nvSpPr>
        <p:spPr bwMode="auto">
          <a:xfrm>
            <a:off x="667658" y="2368550"/>
            <a:ext cx="970643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236554" name="Rectangle 12"/>
          <p:cNvSpPr>
            <a:spLocks noChangeArrowheads="1"/>
          </p:cNvSpPr>
          <p:nvPr/>
        </p:nvSpPr>
        <p:spPr bwMode="auto">
          <a:xfrm>
            <a:off x="667658" y="4847773"/>
            <a:ext cx="869043" cy="377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236555" name="Rectangle 13"/>
          <p:cNvSpPr>
            <a:spLocks noChangeArrowheads="1"/>
          </p:cNvSpPr>
          <p:nvPr/>
        </p:nvSpPr>
        <p:spPr bwMode="auto">
          <a:xfrm>
            <a:off x="4078514" y="4659086"/>
            <a:ext cx="943428" cy="566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236557" name="Rectangle 15"/>
          <p:cNvSpPr>
            <a:spLocks noChangeArrowheads="1"/>
          </p:cNvSpPr>
          <p:nvPr/>
        </p:nvSpPr>
        <p:spPr bwMode="auto">
          <a:xfrm>
            <a:off x="5303158" y="908720"/>
            <a:ext cx="997034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470724" y="1936502"/>
            <a:ext cx="1262910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96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B30CBFF-A533-4917-A9E8-4D2DE816A1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695" y="1500188"/>
            <a:ext cx="6854615" cy="3857625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effectLst>
            <a:softEdge rad="635000"/>
          </a:effectLst>
        </p:spPr>
      </p:pic>
      <p:sp>
        <p:nvSpPr>
          <p:cNvPr id="69" name="Прямоугольник 87">
            <a:extLst>
              <a:ext uri="{FF2B5EF4-FFF2-40B4-BE49-F238E27FC236}">
                <a16:creationId xmlns:a16="http://schemas.microsoft.com/office/drawing/2014/main" xmlns="" id="{7446763B-2601-4D04-8FDC-9F83FFADE434}"/>
              </a:ext>
            </a:extLst>
          </p:cNvPr>
          <p:cNvSpPr/>
          <p:nvPr/>
        </p:nvSpPr>
        <p:spPr>
          <a:xfrm>
            <a:off x="6760239" y="2268186"/>
            <a:ext cx="2246229" cy="64171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685687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Широкомасштабная информационно-разъяснительная работа 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Прямоугольник 87">
            <a:extLst>
              <a:ext uri="{FF2B5EF4-FFF2-40B4-BE49-F238E27FC236}">
                <a16:creationId xmlns:a16="http://schemas.microsoft.com/office/drawing/2014/main" xmlns="" id="{7446763B-2601-4D04-8FDC-9F83FFADE434}"/>
              </a:ext>
            </a:extLst>
          </p:cNvPr>
          <p:cNvSpPr/>
          <p:nvPr/>
        </p:nvSpPr>
        <p:spPr>
          <a:xfrm>
            <a:off x="6681006" y="3572978"/>
            <a:ext cx="2217462" cy="241912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685687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Проведении рабочих совещаний с руководителями бюджетных учреждений и крупных предприятий по вопросам полного и своевременного исполнения сотрудниками обязанности по уплате имущественных налогов физических лиц</a:t>
            </a:r>
          </a:p>
        </p:txBody>
      </p:sp>
      <p:sp>
        <p:nvSpPr>
          <p:cNvPr id="76" name="Стрелка вправо 75"/>
          <p:cNvSpPr/>
          <p:nvPr/>
        </p:nvSpPr>
        <p:spPr>
          <a:xfrm rot="18311612">
            <a:off x="3068080" y="3551558"/>
            <a:ext cx="787153" cy="346211"/>
          </a:xfrm>
          <a:prstGeom prst="rightArrow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687" fontAlgn="auto">
              <a:spcBef>
                <a:spcPts val="0"/>
              </a:spcBef>
              <a:spcAft>
                <a:spcPts val="0"/>
              </a:spcAft>
            </a:pPr>
            <a:endParaRPr lang="ru-RU" sz="1013">
              <a:solidFill>
                <a:srgbClr val="649E4A"/>
              </a:solidFill>
              <a:latin typeface="Calibri" panose="020F0502020204030204" pitchFamily="34" charset="0"/>
            </a:endParaRPr>
          </a:p>
        </p:txBody>
      </p:sp>
      <p:sp>
        <p:nvSpPr>
          <p:cNvPr id="77" name="Стрелка вправо 76"/>
          <p:cNvSpPr/>
          <p:nvPr/>
        </p:nvSpPr>
        <p:spPr>
          <a:xfrm rot="13162552">
            <a:off x="5369095" y="3548317"/>
            <a:ext cx="821343" cy="334805"/>
          </a:xfrm>
          <a:prstGeom prst="rightArrow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687" fontAlgn="auto">
              <a:spcBef>
                <a:spcPts val="0"/>
              </a:spcBef>
              <a:spcAft>
                <a:spcPts val="0"/>
              </a:spcAft>
            </a:pPr>
            <a:endParaRPr lang="ru-RU" sz="1013">
              <a:solidFill>
                <a:srgbClr val="649E4A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7292" y="4656463"/>
            <a:ext cx="334712" cy="3101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269" y="1786591"/>
            <a:ext cx="282027" cy="280997"/>
          </a:xfrm>
          <a:prstGeom prst="rect">
            <a:avLst/>
          </a:prstGeom>
        </p:spPr>
      </p:pic>
      <p:pic>
        <p:nvPicPr>
          <p:cNvPr id="90" name="Рисунок 8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268" y="4482915"/>
            <a:ext cx="282027" cy="28099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3358" y="1823975"/>
            <a:ext cx="282495" cy="282495"/>
          </a:xfrm>
          <a:prstGeom prst="rect">
            <a:avLst/>
          </a:prstGeom>
        </p:spPr>
      </p:pic>
      <p:sp>
        <p:nvSpPr>
          <p:cNvPr id="37" name="Прямоугольник 87">
            <a:extLst>
              <a:ext uri="{FF2B5EF4-FFF2-40B4-BE49-F238E27FC236}">
                <a16:creationId xmlns:a16="http://schemas.microsoft.com/office/drawing/2014/main" xmlns="" id="{7446763B-2601-4D04-8FDC-9F83FFADE434}"/>
              </a:ext>
            </a:extLst>
          </p:cNvPr>
          <p:cNvSpPr/>
          <p:nvPr/>
        </p:nvSpPr>
        <p:spPr>
          <a:xfrm>
            <a:off x="383364" y="1535394"/>
            <a:ext cx="1992946" cy="242720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685687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Оперативным исполнением совместных мероприятий с главами Администраций сельских поселений по проведению мобилизации имущественных налогов физических 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687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</a:pPr>
            <a:endParaRPr lang="ru-RU" sz="1050" dirty="0">
              <a:solidFill>
                <a:prstClr val="black"/>
              </a:solidFill>
              <a:latin typeface="Arial Narrow" panose="020B0606020202030204" pitchFamily="34" charset="0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7E46A510-098A-4F31-B9B8-752327B4063E}"/>
              </a:ext>
            </a:extLst>
          </p:cNvPr>
          <p:cNvSpPr txBox="1"/>
          <p:nvPr/>
        </p:nvSpPr>
        <p:spPr>
          <a:xfrm>
            <a:off x="2937679" y="567453"/>
            <a:ext cx="3589843" cy="286232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 defTabSz="685687" fontAlgn="auto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rgbClr val="E46C0A"/>
              </a:buClr>
            </a:pPr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+mn-cs"/>
              </a:rPr>
              <a:t>1</a:t>
            </a:r>
          </a:p>
          <a:p>
            <a:pPr algn="ctr" defTabSz="685687" fontAlgn="auto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rgbClr val="E46C0A"/>
              </a:buClr>
            </a:pPr>
            <a:endParaRPr lang="ru-RU" sz="4800" b="1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  <a:cs typeface="+mn-cs"/>
            </a:endParaRPr>
          </a:p>
          <a:p>
            <a:pPr algn="ctr" defTabSz="685687" fontAlgn="auto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rgbClr val="E46C0A"/>
              </a:buClr>
            </a:pPr>
            <a:endParaRPr lang="ru-RU" sz="4800" b="1" dirty="0" smtClean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  <a:cs typeface="+mn-cs"/>
            </a:endParaRPr>
          </a:p>
          <a:p>
            <a:pPr algn="ctr" defTabSz="685687" fontAlgn="auto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rgbClr val="E46C0A"/>
              </a:buClr>
            </a:pPr>
            <a:endParaRPr lang="ru-RU" sz="4800" b="1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  <a:cs typeface="+mn-cs"/>
            </a:endParaRPr>
          </a:p>
          <a:p>
            <a:pPr algn="ctr" defTabSz="685687" fontAlgn="auto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rgbClr val="E46C0A"/>
              </a:buClr>
            </a:pPr>
            <a:endParaRPr lang="ru-RU" sz="4800" b="1" dirty="0" smtClean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  <a:cs typeface="+mn-cs"/>
            </a:endParaRPr>
          </a:p>
          <a:p>
            <a:pPr algn="ctr" defTabSz="685687" fontAlgn="auto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rgbClr val="E46C0A"/>
              </a:buClr>
            </a:pPr>
            <a:r>
              <a:rPr lang="ru-RU" sz="4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+mn-cs"/>
              </a:rPr>
              <a:t>1</a:t>
            </a:r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+mn-cs"/>
              </a:rPr>
              <a:t>02,1% </a:t>
            </a:r>
            <a:endParaRPr lang="ru-RU" sz="4800" b="1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  <a:cs typeface="+mn-cs"/>
            </a:endParaRPr>
          </a:p>
          <a:p>
            <a:pPr algn="ctr" defTabSz="685687" fontAlgn="auto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rgbClr val="E46C0A"/>
              </a:buClr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+mn-cs"/>
              </a:rPr>
              <a:t>в рейтинге среди МО </a:t>
            </a:r>
          </a:p>
          <a:p>
            <a:pPr algn="ctr" defTabSz="685687" fontAlgn="auto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rgbClr val="E46C0A"/>
              </a:buClr>
            </a:pPr>
            <a:endParaRPr lang="ru-RU" sz="2800" b="1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  <a:cs typeface="+mn-cs"/>
            </a:endParaRPr>
          </a:p>
          <a:p>
            <a:pPr algn="ctr" defTabSz="685687" fontAlgn="auto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rgbClr val="E46C0A"/>
              </a:buClr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+mn-cs"/>
              </a:rPr>
              <a:t>4</a:t>
            </a: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+mn-cs"/>
              </a:rPr>
              <a:t>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+mn-cs"/>
              </a:rPr>
              <a:t>место из 23</a:t>
            </a:r>
          </a:p>
        </p:txBody>
      </p:sp>
      <p:sp>
        <p:nvSpPr>
          <p:cNvPr id="32" name="Прямоугольник 87">
            <a:extLst>
              <a:ext uri="{FF2B5EF4-FFF2-40B4-BE49-F238E27FC236}">
                <a16:creationId xmlns:a16="http://schemas.microsoft.com/office/drawing/2014/main" xmlns="" id="{7446763B-2601-4D04-8FDC-9F83FFADE434}"/>
              </a:ext>
            </a:extLst>
          </p:cNvPr>
          <p:cNvSpPr/>
          <p:nvPr/>
        </p:nvSpPr>
        <p:spPr>
          <a:xfrm>
            <a:off x="609600" y="4383848"/>
            <a:ext cx="3276600" cy="11910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685687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Взаимодействием с Правительством республики, министерствами и ведомствами, крупными работодателями и налогоплательщиками по вопросам своевременной уплаты налогов</a:t>
            </a:r>
          </a:p>
        </p:txBody>
      </p:sp>
      <p:sp>
        <p:nvSpPr>
          <p:cNvPr id="35" name="Стрелка вправо 34"/>
          <p:cNvSpPr/>
          <p:nvPr/>
        </p:nvSpPr>
        <p:spPr>
          <a:xfrm rot="19297550">
            <a:off x="2649412" y="2322112"/>
            <a:ext cx="630176" cy="346211"/>
          </a:xfrm>
          <a:prstGeom prst="rightArrow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687" fontAlgn="auto">
              <a:spcBef>
                <a:spcPts val="0"/>
              </a:spcBef>
              <a:spcAft>
                <a:spcPts val="0"/>
              </a:spcAft>
            </a:pPr>
            <a:endParaRPr lang="ru-RU" sz="1013">
              <a:solidFill>
                <a:srgbClr val="649E4A"/>
              </a:solidFill>
              <a:latin typeface="Calibri" panose="020F0502020204030204" pitchFamily="34" charset="0"/>
            </a:endParaRPr>
          </a:p>
        </p:txBody>
      </p:sp>
      <p:sp>
        <p:nvSpPr>
          <p:cNvPr id="36" name="Стрелка вправо 35"/>
          <p:cNvSpPr/>
          <p:nvPr/>
        </p:nvSpPr>
        <p:spPr>
          <a:xfrm rot="13296006">
            <a:off x="6002614" y="2334171"/>
            <a:ext cx="611028" cy="391948"/>
          </a:xfrm>
          <a:prstGeom prst="rightArrow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687" fontAlgn="auto">
              <a:spcBef>
                <a:spcPts val="0"/>
              </a:spcBef>
              <a:spcAft>
                <a:spcPts val="0"/>
              </a:spcAft>
            </a:pPr>
            <a:endParaRPr lang="ru-RU" sz="1013">
              <a:solidFill>
                <a:srgbClr val="649E4A"/>
              </a:solidFill>
              <a:latin typeface="Calibri" panose="020F0502020204030204" pitchFamily="34" charset="0"/>
            </a:endParaRPr>
          </a:p>
        </p:txBody>
      </p:sp>
      <p:sp>
        <p:nvSpPr>
          <p:cNvPr id="26" name="Номер слайда 3"/>
          <p:cNvSpPr txBox="1">
            <a:spLocks/>
          </p:cNvSpPr>
          <p:nvPr/>
        </p:nvSpPr>
        <p:spPr>
          <a:xfrm>
            <a:off x="8641149" y="5533670"/>
            <a:ext cx="464344" cy="474663"/>
          </a:xfrm>
          <a:prstGeom prst="rect">
            <a:avLst/>
          </a:prstGeom>
        </p:spPr>
        <p:txBody>
          <a:bodyPr vert="horz" lIns="81530" tIns="40765" rIns="81530" bIns="40765" rtlCol="0" anchor="ctr">
            <a:normAutofit/>
          </a:bodyPr>
          <a:lstStyle>
            <a:defPPr>
              <a:defRPr lang="ru-RU"/>
            </a:defPPr>
            <a:lvl1pPr algn="ctr" defTabSz="611466" rtl="0" fontAlgn="auto">
              <a:lnSpc>
                <a:spcPts val="1409"/>
              </a:lnSpc>
              <a:spcBef>
                <a:spcPts val="0"/>
              </a:spcBef>
              <a:spcAft>
                <a:spcPts val="0"/>
              </a:spcAft>
              <a:defRPr sz="1575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06400" indent="-49213" algn="l" defTabSz="814388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814388" indent="-100013" algn="l" defTabSz="814388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220788" indent="-149225" algn="l" defTabSz="814388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630363" indent="-200025" algn="l" defTabSz="814388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 defTabSz="458600">
              <a:lnSpc>
                <a:spcPts val="1057"/>
              </a:lnSpc>
              <a:defRPr/>
            </a:pPr>
            <a:endParaRPr lang="ru-RU" sz="1350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34979"/>
            <a:ext cx="9144000" cy="914400"/>
          </a:xfrm>
          <a:prstGeom prst="rect">
            <a:avLst/>
          </a:prstGeom>
          <a:solidFill>
            <a:srgbClr val="BADDE1"/>
          </a:solidFill>
        </p:spPr>
        <p:txBody>
          <a:bodyPr vert="horz" wrap="none" lIns="104306" tIns="52153" rIns="104306" bIns="52153" rtlCol="0" anchor="ctr">
            <a:normAutofit fontScale="92500" lnSpcReduction="10000"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Мероприятия по собираемости</a:t>
            </a:r>
            <a:r>
              <a:rPr kumimoji="0" lang="ru-RU" sz="3000" b="1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</a:p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имущественных налогов в </a:t>
            </a: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2025году</a:t>
            </a: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5124" name="Picture 4" descr="Picture backgroun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204074" y="-3382962"/>
            <a:ext cx="3950415" cy="3950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9341853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Заголовок 2"/>
          <p:cNvSpPr>
            <a:spLocks noGrp="1"/>
          </p:cNvSpPr>
          <p:nvPr>
            <p:ph type="title"/>
          </p:nvPr>
        </p:nvSpPr>
        <p:spPr>
          <a:xfrm>
            <a:off x="0" y="-147638"/>
            <a:ext cx="9144000" cy="1417638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Показатель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собираемости в 2025 году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имущественных налогов муниципальных образований сельских поселений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Бичурского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района (включая транспортный налог)</a:t>
            </a:r>
          </a:p>
        </p:txBody>
      </p:sp>
      <p:graphicFrame>
        <p:nvGraphicFramePr>
          <p:cNvPr id="45137" name="Group 81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258103264"/>
              </p:ext>
            </p:extLst>
          </p:nvPr>
        </p:nvGraphicFramePr>
        <p:xfrm>
          <a:off x="0" y="1269996"/>
          <a:ext cx="9144000" cy="5664204"/>
        </p:xfrm>
        <a:graphic>
          <a:graphicData uri="http://schemas.openxmlformats.org/drawingml/2006/table">
            <a:tbl>
              <a:tblPr/>
              <a:tblGrid>
                <a:gridCol w="3048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684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МО-СП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Темп роста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70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Шибертуйское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111,9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70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Верхне-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Мангиртуйское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109,2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70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Малокуналейское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106,9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70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Еланское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106,2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70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Новосретенское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70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Среднехарлунское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105,7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070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Шанагинское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103,9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070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Бичурское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102,2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070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Хонхолойское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070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Петропавловское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100,7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070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Посельское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99,6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070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Потанинское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98,8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070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Топкинское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97,7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070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Окино-Ключевское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95,8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3070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Билютайское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95,5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837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Дунда-Киретское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95,1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3070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Буйское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93,7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2207452"/>
      </p:ext>
    </p:extLst>
  </p:cSld>
  <p:clrMapOvr>
    <a:masterClrMapping/>
  </p:clrMapOvr>
  <p:transition>
    <p:split orient="vert" dir="in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ext Box 13"/>
          <p:cNvSpPr txBox="1">
            <a:spLocks noChangeArrowheads="1"/>
          </p:cNvSpPr>
          <p:nvPr/>
        </p:nvSpPr>
        <p:spPr bwMode="auto">
          <a:xfrm>
            <a:off x="0" y="0"/>
            <a:ext cx="9144000" cy="523875"/>
          </a:xfrm>
          <a:prstGeom prst="rect">
            <a:avLst/>
          </a:prstGeom>
          <a:solidFill>
            <a:schemeClr val="accent5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Налоги на совокупный доход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523875"/>
            <a:ext cx="9144000" cy="64055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НСД в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 на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17429 </a:t>
            </a:r>
            <a:r>
              <a:rPr lang="ru-RU" sz="2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тыс.рублей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или 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2,1 р.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бусловлено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изменением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составе плательщиков и ростом налоговой базы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труктурой поступлений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УСНО, которую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обеспечивают плательщики, осуществляющие деятельность в области оптовой/розничной торговли (43%), обрабатывающих производств (30%) и лесоводства и лесозаготовок (6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%);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влиянием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экономических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факторов на рост поступлений по УСНО также оказывают влияние опережающие темпы роста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инфляции.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algn="just">
              <a:spcAft>
                <a:spcPts val="0"/>
              </a:spcAft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Увеличение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поступлений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 ЕСХН на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51 тысячу рублей в результате увеличения налоговой базы у отдельных налогоплательщиков.</a:t>
            </a:r>
          </a:p>
          <a:p>
            <a:pPr>
              <a:defRPr/>
            </a:pP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311756593"/>
              </p:ext>
            </p:extLst>
          </p:nvPr>
        </p:nvGraphicFramePr>
        <p:xfrm>
          <a:off x="12290" y="523875"/>
          <a:ext cx="8903110" cy="343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61587856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endParaRPr lang="ru-RU" sz="20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071254794"/>
              </p:ext>
            </p:extLst>
          </p:nvPr>
        </p:nvGraphicFramePr>
        <p:xfrm>
          <a:off x="2143108" y="1500174"/>
          <a:ext cx="4733148" cy="5357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1" y="5344181"/>
            <a:ext cx="2877892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6" y="5429264"/>
            <a:ext cx="2772971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" descr="Картинка 17 из 6407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64093" y="4034717"/>
            <a:ext cx="226525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Скругленный прямоугольник 16"/>
          <p:cNvSpPr/>
          <p:nvPr/>
        </p:nvSpPr>
        <p:spPr>
          <a:xfrm>
            <a:off x="2357426" y="285728"/>
            <a:ext cx="6286544" cy="1143008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экономики</a:t>
            </a:r>
          </a:p>
        </p:txBody>
      </p:sp>
      <p:pic>
        <p:nvPicPr>
          <p:cNvPr id="20" name="Picture 12" descr="P1000559"/>
          <p:cNvPicPr>
            <a:picLocks noChangeAspect="1" noChangeArrowheads="1"/>
          </p:cNvPicPr>
          <p:nvPr/>
        </p:nvPicPr>
        <p:blipFill>
          <a:blip r:embed="rId6">
            <a:lum bright="18000" contrast="18000"/>
          </a:blip>
          <a:srcRect/>
          <a:stretch>
            <a:fillRect/>
          </a:stretch>
        </p:blipFill>
        <p:spPr bwMode="auto">
          <a:xfrm>
            <a:off x="2" y="4071942"/>
            <a:ext cx="269979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4" descr="IMG_471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964090" y="1500174"/>
            <a:ext cx="2214578" cy="1428760"/>
          </a:xfrm>
          <a:prstGeom prst="rect">
            <a:avLst/>
          </a:prstGeom>
          <a:solidFill>
            <a:schemeClr val="accent1"/>
          </a:solidFill>
          <a:ln w="57150">
            <a:noFill/>
            <a:miter lim="800000"/>
            <a:headEnd/>
            <a:tailEnd/>
          </a:ln>
        </p:spPr>
      </p:pic>
      <p:pic>
        <p:nvPicPr>
          <p:cNvPr id="22" name="Picture 6" descr="подборка 23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308304" y="2928934"/>
            <a:ext cx="1870364" cy="1143008"/>
          </a:xfrm>
          <a:prstGeom prst="rect">
            <a:avLst/>
          </a:prstGeom>
          <a:noFill/>
          <a:ln w="1270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23" name="Рисунок 22" descr="Описание: Герб Бичуры 11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214418" y="214290"/>
            <a:ext cx="1085821" cy="1328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" descr="DSC05869"/>
          <p:cNvPicPr>
            <a:picLocks noChangeAspect="1" noChangeArrowheads="1"/>
          </p:cNvPicPr>
          <p:nvPr/>
        </p:nvPicPr>
        <p:blipFill>
          <a:blip r:embed="rId10" cstate="print"/>
          <a:srcRect l="22984" t="18311" r="23384" b="16295"/>
          <a:stretch>
            <a:fillRect/>
          </a:stretch>
        </p:blipFill>
        <p:spPr bwMode="auto">
          <a:xfrm>
            <a:off x="1" y="1357298"/>
            <a:ext cx="153345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136" y="2928934"/>
            <a:ext cx="2378075" cy="1143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95529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665" name="Group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3206744"/>
              </p:ext>
            </p:extLst>
          </p:nvPr>
        </p:nvGraphicFramePr>
        <p:xfrm>
          <a:off x="0" y="1219200"/>
          <a:ext cx="9144000" cy="5642805"/>
        </p:xfrm>
        <a:graphic>
          <a:graphicData uri="http://schemas.openxmlformats.org/drawingml/2006/table">
            <a:tbl>
              <a:tblPr/>
              <a:tblGrid>
                <a:gridCol w="32353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541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033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367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1446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38081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Консолидированный бюджет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г.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отклонение</a:t>
                      </a:r>
                      <a:endParaRPr kumimoji="0" lang="ru-RU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39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сумме</a:t>
                      </a:r>
                      <a:endParaRPr kumimoji="0" lang="ru-RU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%</a:t>
                      </a:r>
                      <a:endParaRPr kumimoji="0" lang="ru-RU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39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kumimoji="0" lang="ru-RU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45737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39315,7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-6421,3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86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77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-Доходы от использования имущества, находящегося в муниципальной собственности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8664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9647,7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983,7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111,4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062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-Доходы от оказания платных услуг(работ)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322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292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10,7 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764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-Доходы от продажи материальных и нематериальных активов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8348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5134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-3214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61,5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078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-Платежи при пользовании природными ресурсами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25806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21613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-4193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83,8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062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-Штрафы, санкции, возмещение ущерба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2213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2133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-80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96,4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590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-Прочие неналоговые доходы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676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466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-210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68,9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65617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219200"/>
          </a:xfrm>
          <a:solidFill>
            <a:schemeClr val="accent5">
              <a:lumMod val="90000"/>
            </a:schemeClr>
          </a:solidFill>
        </p:spPr>
        <p:txBody>
          <a:bodyPr/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Анализ поступления собственных 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неналоговых доходов</a:t>
            </a:r>
          </a:p>
        </p:txBody>
      </p:sp>
    </p:spTree>
    <p:extLst>
      <p:ext uri="{BB962C8B-B14F-4D97-AF65-F5344CB8AC3E}">
        <p14:creationId xmlns:p14="http://schemas.microsoft.com/office/powerpoint/2010/main" val="978298896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28575" y="0"/>
            <a:ext cx="9144000" cy="678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Доходы от использования муниципального  имущества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lvl="0" algn="ctr">
              <a:defRPr/>
            </a:pPr>
            <a:r>
              <a:rPr lang="ru-RU" sz="2000" b="1" dirty="0">
                <a:solidFill>
                  <a:schemeClr val="accent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Мероприятия, направленные на увеличение доходов от использования муниципального имущества</a:t>
            </a:r>
          </a:p>
          <a:p>
            <a:pPr marL="285750" lvl="0" indent="-285750">
              <a:buFontTx/>
              <a:buChar char="-"/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передано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аренду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земельных участков, сумма дополнительных доходов составила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149,5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рублей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342900" lvl="0" indent="-342900">
              <a:buFontTx/>
              <a:buChar char="-"/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по своевременному и полному поступлению в местные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бюджеты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сумм арендной платы за сданное в аренду</a:t>
            </a:r>
            <a:endParaRPr kumimoji="0" lang="ru-RU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Tx/>
              <a:buChar char="-"/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подано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исковых заявления,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которым  с одного арендатора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ерез ССП взыскано 223,6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тыс.рублей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Tx/>
              <a:buChar char="-"/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результате проведенной претензионной работы в добровольном порядке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 арендаторов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земельных  участков оплатили задолженность в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размере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36,5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928874824"/>
              </p:ext>
            </p:extLst>
          </p:nvPr>
        </p:nvGraphicFramePr>
        <p:xfrm>
          <a:off x="12290" y="685800"/>
          <a:ext cx="8903110" cy="29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85891297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проведении мероприятий по снижению сумм невыясненных поступлений, недопущению их роста и своевременному уточнению невыясненных поступлений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dirty="0"/>
              <a:t>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Финансовым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управлением на постоянной основе ведется совместная работа с администраторами доходов по выполнению плановых назначений. Плановые назначения доводятся до администраторов доходов выпиской из кассового плана с учетом всех изменений доходной части бюджета в течение текущего года. Согласно Положения о бюджетном процессе исполнение бюджета </a:t>
            </a:r>
            <a:r>
              <a:rPr lang="ru-RU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Бичурского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МР РБ ежеквартально было рассмотрено и утверждено заседанием коллегии Администрации </a:t>
            </a:r>
            <a:r>
              <a:rPr lang="ru-RU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Бичурского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муниципального района Республики Бурятия, исполнение бюджета по итогам 2025 года будет рассмотрено в апреле 2026 года на заседании Коллегии Администрации </a:t>
            </a:r>
            <a:r>
              <a:rPr lang="ru-RU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Бичурского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МР РБ</a:t>
            </a: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течение 2025 года невыясненных поступлений не допущено.</a:t>
            </a:r>
          </a:p>
          <a:p>
            <a:pPr marL="0" indent="0" algn="just" eaLnBrk="1" hangingPunct="1">
              <a:lnSpc>
                <a:spcPct val="90000"/>
              </a:lnSpc>
              <a:spcBef>
                <a:spcPct val="0"/>
              </a:spcBef>
              <a:buNone/>
            </a:pPr>
            <a:endParaRPr lang="ru-RU" alt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C45059C-1665-4682-85CF-51B22F225E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4343400"/>
            <a:ext cx="79248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409870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6"/>
          <p:cNvSpPr>
            <a:spLocks noGrp="1" noChangeArrowheads="1"/>
          </p:cNvSpPr>
          <p:nvPr>
            <p:ph type="title"/>
          </p:nvPr>
        </p:nvSpPr>
        <p:spPr>
          <a:xfrm>
            <a:off x="0" y="-214314"/>
            <a:ext cx="9144000" cy="1357314"/>
          </a:xfrm>
          <a:solidFill>
            <a:schemeClr val="accent5">
              <a:lumMod val="90000"/>
            </a:schemeClr>
          </a:solidFill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ru-RU" altLang="ru-RU" sz="2400" b="1" dirty="0">
                <a:solidFill>
                  <a:schemeClr val="tx1"/>
                </a:solidFill>
                <a:latin typeface="Times New Roman" pitchFamily="18" charset="0"/>
              </a:rPr>
              <a:t>О работе комиссии по повышению доходов, снижению убыточности, предупреждения банкротства организации и легализации оплаты труда и занятости населения</a:t>
            </a:r>
          </a:p>
        </p:txBody>
      </p:sp>
      <p:sp>
        <p:nvSpPr>
          <p:cNvPr id="4403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1066800"/>
            <a:ext cx="9144000" cy="5791200"/>
          </a:xfrm>
          <a:prstGeom prst="rect">
            <a:avLst/>
          </a:prstGeom>
          <a:solidFill>
            <a:schemeClr val="accent5">
              <a:lumMod val="90000"/>
            </a:schemeClr>
          </a:solidFill>
        </p:spPr>
        <p:txBody>
          <a:bodyPr/>
          <a:lstStyle/>
          <a:p>
            <a:pPr algn="just">
              <a:spcBef>
                <a:spcPct val="0"/>
              </a:spcBef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За 12 месяцев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года Администрацией района приглашено на Комиссию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94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налогоплательщиков, рассмотрено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-66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 том числе:</a:t>
            </a:r>
          </a:p>
          <a:p>
            <a:pPr algn="just">
              <a:spcBef>
                <a:spcPct val="0"/>
              </a:spcBef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по вопросу легализации трудовых отношений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–14;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ct val="0"/>
              </a:spcBef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по вопросу выплаты заработной платы ниже МРОТ –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26;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ct val="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 вопросу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задолженности по налоговым платежам и страховым взносам– 6;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ct val="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 вопросу задолженности по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имущественным налогам – 20.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Aft>
                <a:spcPts val="0"/>
              </a:spcAft>
              <a:buNone/>
              <a:tabLst>
                <a:tab pos="752475" algn="l"/>
              </a:tabLst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легализации «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теневой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» заработной 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платы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легализовано 187 граждан, из которых заключили трудовой договор с 101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работником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зарегистрировались в качестве ИП -53 граждан ( в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т.ч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3-КФХ), само-занятыми – 33 гражданина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just">
              <a:spcAft>
                <a:spcPts val="0"/>
              </a:spcAft>
              <a:buNone/>
              <a:tabLst>
                <a:tab pos="752475" algn="l"/>
              </a:tabLst>
            </a:pPr>
            <a:r>
              <a:rPr lang="ru-RU" sz="18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 выплате </a:t>
            </a:r>
            <a:r>
              <a:rPr lang="ru-RU" sz="1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заработной платы ниже </a:t>
            </a:r>
            <a:r>
              <a:rPr lang="ru-RU" sz="18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МРОТ-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рассмотрено 26 работодателей.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ct val="0"/>
              </a:spcBef>
              <a:buNone/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      В целом-по результатам проведенной работы за 12 месяцев 2025 года в бюджет 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района поступило НДФЛ и СВ по плательщикам 8 516,2 тысяч рублей (3 445,2- НДФЛ,  5 071- СВ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indent="0" algn="just">
              <a:spcBef>
                <a:spcPct val="0"/>
              </a:spcBef>
              <a:buNone/>
            </a:pPr>
            <a:endParaRPr lang="en-US" sz="1800" b="1" i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ct val="0"/>
              </a:spcBef>
              <a:buNone/>
            </a:pPr>
            <a:r>
              <a:rPr lang="en-US" sz="1800" b="1" i="1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В целях улучшения качества работы по собираемости налогов, 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году комиссией была введена практика оперативного обсуждения проблемных вопросов в части сбора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имущественных налогов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 режиме ВКС между УФНС РБ, Администрацией района, главами МО СП, руководителями организаций и предприятий района. Это позволило оперативно решать проблемные моменты, принимать решения, что в конечном итоге позволило повысить процент собираемости налогов, о чем сказано выше.</a:t>
            </a:r>
          </a:p>
        </p:txBody>
      </p:sp>
    </p:spTree>
    <p:extLst>
      <p:ext uri="{BB962C8B-B14F-4D97-AF65-F5344CB8AC3E}">
        <p14:creationId xmlns:p14="http://schemas.microsoft.com/office/powerpoint/2010/main" val="126620164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6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accent5">
              <a:lumMod val="90000"/>
            </a:schemeClr>
          </a:solidFill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ru-RU" altLang="ru-RU" sz="2400" b="1" dirty="0">
                <a:solidFill>
                  <a:srgbClr val="000000"/>
                </a:solidFill>
                <a:latin typeface="Times New Roman" pitchFamily="18" charset="0"/>
              </a:rPr>
              <a:t>О работе комиссии по повышению доходов, снижению убыточности, предупреждения банкротства организации и легализации оплаты труда и занятости населения</a:t>
            </a:r>
            <a:endParaRPr lang="ru-RU" altLang="ru-RU" sz="2400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4403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1143000"/>
            <a:ext cx="9144000" cy="5715000"/>
          </a:xfrm>
          <a:prstGeom prst="rect">
            <a:avLst/>
          </a:prstGeom>
          <a:solidFill>
            <a:schemeClr val="accent5">
              <a:lumMod val="90000"/>
            </a:schemeClr>
          </a:solidFill>
        </p:spPr>
        <p:txBody>
          <a:bodyPr/>
          <a:lstStyle/>
          <a:p>
            <a:pPr algn="just">
              <a:spcBef>
                <a:spcPct val="0"/>
              </a:spcBef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Информирование населения о необходимости погашения имеющейся задолженности по налогам в кратчайшие сроки, 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своевременную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оплату по расчетам за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год, проводилось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путем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публикаций 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районной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газете «Бичурский хлебороб», еженедельно в социальной группе «Бичура инфо «24/7», размещения наглядной информации в местах массового скопления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граждан;</a:t>
            </a:r>
          </a:p>
          <a:p>
            <a:pPr algn="just">
              <a:spcBef>
                <a:spcPct val="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Еженедельно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размещалась информация в группе «Бичура Инфо 24/7» и др. мессенджерах об уплате имущественных налогов, о необходимости использования личного кабинета Налогоплательщика и подключении СМС – Информирования, в 2024 году дали согласие 102 налогоплательщика.</a:t>
            </a:r>
          </a:p>
          <a:p>
            <a:pPr algn="just">
              <a:spcAft>
                <a:spcPts val="0"/>
              </a:spcAft>
              <a:tabLst>
                <a:tab pos="752475" algn="l"/>
              </a:tabLst>
            </a:pP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течение 12 месяцев 2025 года проводилась информационная работа по вопросам легализации трудовых отношений и противодействия теневой занятости населения, путём размещения информации о возможности легализовать свою предпринимательскую деятельность с помощью социального контракта через ОСЗН и ЦЗН  размещается в различных источниках, включая официальный сайт Администрации </a:t>
            </a:r>
            <a:r>
              <a:rPr lang="ru-RU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Бичурского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МР РБ, СМИ и социальных сетях. Такая информация обычно включала ключевые аспекты программы, условия участия, порядок оформления и преимущества для предпринимателей.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ct val="0"/>
              </a:spcBef>
              <a:buNone/>
            </a:pPr>
            <a:endParaRPr lang="en-US" sz="1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932000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6"/>
          <p:cNvSpPr>
            <a:spLocks noGrp="1" noChangeArrowheads="1"/>
          </p:cNvSpPr>
          <p:nvPr>
            <p:ph type="title"/>
          </p:nvPr>
        </p:nvSpPr>
        <p:spPr>
          <a:xfrm>
            <a:off x="0" y="-157165"/>
            <a:ext cx="9144000" cy="1509713"/>
          </a:xfrm>
          <a:solidFill>
            <a:schemeClr val="accent5">
              <a:lumMod val="90000"/>
            </a:schemeClr>
          </a:solidFill>
        </p:spPr>
        <p:txBody>
          <a:bodyPr/>
          <a:lstStyle/>
          <a:p>
            <a:pPr lvl="0" eaLnBrk="1" hangingPunct="1"/>
            <a:r>
              <a:rPr lang="ru-RU" altLang="ru-RU" sz="2400" b="1" dirty="0">
                <a:solidFill>
                  <a:srgbClr val="000000"/>
                </a:solidFill>
                <a:latin typeface="Times New Roman" pitchFamily="18" charset="0"/>
              </a:rPr>
              <a:t>О работе комиссии по повышению доходов, снижению убыточности, предупреждения банкротства организации и легализации оплаты труда и занятости населения</a:t>
            </a:r>
            <a:endParaRPr lang="ru-RU" sz="2400" b="1" i="1" kern="1200" dirty="0">
              <a:solidFill>
                <a:srgbClr val="BBE0E3">
                  <a:lumMod val="50000"/>
                </a:srgb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403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1352548"/>
            <a:ext cx="9144000" cy="6038853"/>
          </a:xfrm>
          <a:prstGeom prst="rect">
            <a:avLst/>
          </a:prstGeom>
          <a:solidFill>
            <a:schemeClr val="accent5">
              <a:lumMod val="90000"/>
            </a:schemeClr>
          </a:solidFill>
        </p:spPr>
        <p:txBody>
          <a:bodyPr/>
          <a:lstStyle/>
          <a:p>
            <a:pPr indent="450215" algn="just">
              <a:spcAft>
                <a:spcPts val="0"/>
              </a:spcAft>
            </a:pPr>
            <a:endParaRPr lang="ru-RU" sz="1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одному работодателю направлена информация в Прокуратуру </a:t>
            </a:r>
            <a:r>
              <a:rPr lang="ru-RU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Бичурского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района для принятия мер прокурорского реагирования и проведения проверки в отношении ИП  в сфере общественного питания </a:t>
            </a: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(деятельность осуществлялась с 12.2023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г.). По результатам работы заключено 2 трудовых договора в феврале 2025</a:t>
            </a: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Специалистом Администрации </a:t>
            </a:r>
            <a:r>
              <a:rPr lang="ru-RU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Бичурского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МР РБ совместно с налоговым инспектором ИФНС России №1 проведено 21 выездное мероприятие по субъектам малого и среднего предпринимательства с разъяснительной беседой среди работников и работодателей, о негативных последствиях неформальной занятости, в ходе визитов было вручено 32 листовки о необходимости заключения трудовых </a:t>
            </a:r>
            <a:r>
              <a:rPr lang="ru-RU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договоров.</a:t>
            </a:r>
            <a:r>
              <a:rPr lang="ru-RU" sz="1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ия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indent="450215" algn="just"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 2024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года организован прием обращений граждан по вопросам выплаты </a:t>
            </a:r>
            <a:r>
              <a:rPr lang="ru-RU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зара-ботной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платы ниже МРОТ, несвоевременной выплаты, незарегистрированных </a:t>
            </a:r>
            <a:r>
              <a:rPr lang="ru-RU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трудо-вых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отношений путем размещения «Ящика доверия» в здании администрации </a:t>
            </a: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района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которые будут отрабатываться специалистами администрации и при </a:t>
            </a: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необходимости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будут направляться в Прокуратуру района, трудовую инспекцию, УФНС.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      </a:t>
            </a:r>
            <a:endParaRPr lang="en-US" sz="1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842689"/>
      </p:ext>
    </p:extLst>
  </p:cSld>
  <p:clrMapOvr>
    <a:masterClrMapping/>
  </p:clrMapOvr>
  <p:transition>
    <p:split orient="vert" dir="in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6"/>
          <p:cNvSpPr>
            <a:spLocks noGrp="1" noChangeArrowheads="1"/>
          </p:cNvSpPr>
          <p:nvPr>
            <p:ph type="title"/>
          </p:nvPr>
        </p:nvSpPr>
        <p:spPr>
          <a:xfrm>
            <a:off x="0" y="-214313"/>
            <a:ext cx="9144000" cy="1204913"/>
          </a:xfrm>
          <a:solidFill>
            <a:schemeClr val="accent5">
              <a:lumMod val="90000"/>
            </a:schemeClr>
          </a:solidFill>
        </p:spPr>
        <p:txBody>
          <a:bodyPr/>
          <a:lstStyle/>
          <a:p>
            <a:pPr lvl="0" eaLnBrk="1" hangingPunct="1"/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Мероприятия по увеличению доходной части консолидированного бюджета</a:t>
            </a:r>
            <a:endParaRPr lang="ru-RU" sz="2400" b="1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403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990600"/>
            <a:ext cx="9144000" cy="5867400"/>
          </a:xfrm>
          <a:prstGeom prst="rect">
            <a:avLst/>
          </a:prstGeom>
          <a:solidFill>
            <a:schemeClr val="accent5">
              <a:lumMod val="90000"/>
            </a:schemeClr>
          </a:solidFill>
        </p:spPr>
        <p:txBody>
          <a:bodyPr/>
          <a:lstStyle/>
          <a:p>
            <a:pPr indent="0" algn="just">
              <a:spcAft>
                <a:spcPts val="0"/>
              </a:spcAft>
              <a:buNone/>
            </a:pP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В </a:t>
            </a: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2026году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будет продолжена работа по укреплению доходной </a:t>
            </a: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части  бюджета, а именно: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проведение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совместно с налоговой службой </a:t>
            </a: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мероприятий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целях сокращения недоимки по налогам, поступающим в местные бюджеты;</a:t>
            </a:r>
          </a:p>
          <a:p>
            <a:pPr indent="450215" algn="just"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регистрация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прав собственности на объекты недвижимости, прошедших ка-</a:t>
            </a:r>
            <a:r>
              <a:rPr lang="ru-RU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дастровый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учет и заключение договоров </a:t>
            </a: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аренды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 государственной регистрации прав;</a:t>
            </a:r>
          </a:p>
          <a:p>
            <a:pPr indent="450215" algn="just"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работа по взысканию сумм неосновательного обогащения;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своевременная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актуализация информации в ГАР ФИАС;</a:t>
            </a:r>
          </a:p>
          <a:p>
            <a:pPr indent="450215" algn="just"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выявление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обособленных подразделений организаций, осуществляющих </a:t>
            </a:r>
            <a:r>
              <a:rPr lang="ru-RU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дея-тельность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на территории района.</a:t>
            </a:r>
          </a:p>
          <a:p>
            <a:pPr indent="450215" algn="just"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работы по оформлению самозанятых граждан на уплату налога на профессиональный доход;</a:t>
            </a:r>
          </a:p>
          <a:p>
            <a:pPr indent="450215" algn="just"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повышение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налогового потенциала района за счет создания новых рабочих мест, проведения работы по снижению неформальной занятости;</a:t>
            </a:r>
          </a:p>
          <a:p>
            <a:pPr indent="450215" algn="just"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усиление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контроля в части повышения налоговой дисциплины бюджетными (муниципальными) организациями, в том числе полноты и своевременности </a:t>
            </a:r>
            <a:r>
              <a:rPr lang="ru-RU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испол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-нения обязанностей по представлению налоговой (бухгалтерской) отчетности.</a:t>
            </a:r>
          </a:p>
        </p:txBody>
      </p:sp>
    </p:spTree>
    <p:extLst>
      <p:ext uri="{BB962C8B-B14F-4D97-AF65-F5344CB8AC3E}">
        <p14:creationId xmlns:p14="http://schemas.microsoft.com/office/powerpoint/2010/main" val="566700296"/>
      </p:ext>
    </p:extLst>
  </p:cSld>
  <p:clrMapOvr>
    <a:masterClrMapping/>
  </p:clrMapOvr>
  <p:transition>
    <p:split orient="vert" dir="in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/>
          <p:cNvSpPr>
            <a:spLocks noChangeArrowheads="1"/>
          </p:cNvSpPr>
          <p:nvPr/>
        </p:nvSpPr>
        <p:spPr bwMode="auto">
          <a:xfrm>
            <a:off x="0" y="7344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0" y="1052736"/>
          <a:ext cx="8666285" cy="49101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436" name="Rectangle 7"/>
          <p:cNvSpPr>
            <a:spLocks noChangeArrowheads="1"/>
          </p:cNvSpPr>
          <p:nvPr/>
        </p:nvSpPr>
        <p:spPr bwMode="auto">
          <a:xfrm>
            <a:off x="0" y="73925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0927" y="274638"/>
            <a:ext cx="8235873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/>
              <a:t>Структура безвозмездных поступлений</a:t>
            </a:r>
            <a:br>
              <a:rPr lang="ru-RU" sz="3200" dirty="0"/>
            </a:br>
            <a:endParaRPr lang="ru-RU" sz="3200" dirty="0"/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0" y="908479"/>
          <a:ext cx="8754757" cy="59495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49708973"/>
      </p:ext>
    </p:extLst>
  </p:cSld>
  <p:clrMapOvr>
    <a:masterClrMapping/>
  </p:clrMapOvr>
  <p:transition spd="slow">
    <p:wheel spokes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7635588"/>
              </p:ext>
            </p:extLst>
          </p:nvPr>
        </p:nvGraphicFramePr>
        <p:xfrm>
          <a:off x="46893" y="1031528"/>
          <a:ext cx="8326315" cy="56820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36550" name="Rectangle 6"/>
          <p:cNvSpPr>
            <a:spLocks noChangeArrowheads="1"/>
          </p:cNvSpPr>
          <p:nvPr/>
        </p:nvSpPr>
        <p:spPr bwMode="auto">
          <a:xfrm>
            <a:off x="0" y="0"/>
            <a:ext cx="9144000" cy="7647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miter lim="800000"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0033CC"/>
                </a:solidFill>
                <a:latin typeface="Times New Roman" pitchFamily="18" charset="0"/>
              </a:rPr>
              <a:t>Динамика исполнения бюджета по доходам</a:t>
            </a:r>
            <a:r>
              <a:rPr lang="en-US" sz="2400" b="1" dirty="0">
                <a:solidFill>
                  <a:srgbClr val="0033CC"/>
                </a:solidFill>
                <a:latin typeface="Times New Roman" pitchFamily="18" charset="0"/>
              </a:rPr>
              <a:t> </a:t>
            </a:r>
            <a:r>
              <a:rPr lang="ru-RU" sz="2400" b="1" dirty="0">
                <a:solidFill>
                  <a:srgbClr val="0033CC"/>
                </a:solidFill>
                <a:latin typeface="Times New Roman" pitchFamily="18" charset="0"/>
              </a:rPr>
              <a:t>сельских поселений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0033CC"/>
                </a:solidFill>
                <a:latin typeface="Times New Roman" pitchFamily="18" charset="0"/>
              </a:rPr>
              <a:t>(</a:t>
            </a:r>
            <a:r>
              <a:rPr lang="ru-RU" sz="2400" b="1" dirty="0" err="1">
                <a:solidFill>
                  <a:srgbClr val="0033CC"/>
                </a:solidFill>
                <a:latin typeface="Times New Roman" pitchFamily="18" charset="0"/>
              </a:rPr>
              <a:t>млн.руб</a:t>
            </a:r>
            <a:r>
              <a:rPr lang="ru-RU" sz="2400" b="1" dirty="0">
                <a:solidFill>
                  <a:srgbClr val="0033CC"/>
                </a:solidFill>
                <a:latin typeface="Times New Roman" pitchFamily="18" charset="0"/>
              </a:rPr>
              <a:t>.)</a:t>
            </a:r>
          </a:p>
        </p:txBody>
      </p:sp>
      <p:sp>
        <p:nvSpPr>
          <p:cNvPr id="236552" name="Rectangle 10"/>
          <p:cNvSpPr>
            <a:spLocks noChangeArrowheads="1"/>
          </p:cNvSpPr>
          <p:nvPr/>
        </p:nvSpPr>
        <p:spPr bwMode="auto">
          <a:xfrm>
            <a:off x="667658" y="3717032"/>
            <a:ext cx="970643" cy="1319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 dirty="0"/>
              <a:t>87,8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236554" name="Rectangle 12"/>
          <p:cNvSpPr>
            <a:spLocks noChangeArrowheads="1"/>
          </p:cNvSpPr>
          <p:nvPr/>
        </p:nvSpPr>
        <p:spPr bwMode="auto">
          <a:xfrm>
            <a:off x="1913243" y="4847773"/>
            <a:ext cx="1329378" cy="377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 dirty="0"/>
              <a:t>35,6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236555" name="Rectangle 13"/>
          <p:cNvSpPr>
            <a:spLocks noChangeArrowheads="1"/>
          </p:cNvSpPr>
          <p:nvPr/>
        </p:nvSpPr>
        <p:spPr bwMode="auto">
          <a:xfrm flipH="1">
            <a:off x="5021942" y="5036457"/>
            <a:ext cx="1329378" cy="26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 dirty="0"/>
              <a:t>  37,6</a:t>
            </a:r>
            <a:endParaRPr lang="ru-RU" sz="2800" b="1" dirty="0">
              <a:solidFill>
                <a:schemeClr val="tx1"/>
              </a:solidFill>
            </a:endParaRPr>
          </a:p>
          <a:p>
            <a:pPr algn="ctr"/>
            <a:endParaRPr lang="ru-RU" sz="2000" b="1" dirty="0">
              <a:solidFill>
                <a:schemeClr val="tx1"/>
              </a:solidFill>
            </a:endParaRPr>
          </a:p>
          <a:p>
            <a:pPr algn="ctr"/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236557" name="Rectangle 15"/>
          <p:cNvSpPr>
            <a:spLocks noChangeArrowheads="1"/>
          </p:cNvSpPr>
          <p:nvPr/>
        </p:nvSpPr>
        <p:spPr bwMode="auto">
          <a:xfrm>
            <a:off x="5322381" y="1700808"/>
            <a:ext cx="997034" cy="784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/>
              <a:t>160,3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9476" y="2485509"/>
            <a:ext cx="11560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/>
              <a:t>197,9</a:t>
            </a:r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2108718" y="3008730"/>
            <a:ext cx="997034" cy="708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/>
              <a:t>52,2</a:t>
            </a:r>
          </a:p>
        </p:txBody>
      </p:sp>
    </p:spTree>
    <p:extLst>
      <p:ext uri="{BB962C8B-B14F-4D97-AF65-F5344CB8AC3E}">
        <p14:creationId xmlns:p14="http://schemas.microsoft.com/office/powerpoint/2010/main" val="755855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8342" name="Group 54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925845737"/>
              </p:ext>
            </p:extLst>
          </p:nvPr>
        </p:nvGraphicFramePr>
        <p:xfrm>
          <a:off x="27809" y="0"/>
          <a:ext cx="9187961" cy="6809877"/>
        </p:xfrm>
        <a:graphic>
          <a:graphicData uri="http://schemas.openxmlformats.org/drawingml/2006/table">
            <a:tbl>
              <a:tblPr/>
              <a:tblGrid>
                <a:gridCol w="24836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9347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8304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52778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232641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Cyr" charset="-52"/>
                        </a:rPr>
                        <a:t>ИСПОЛНЕНИЕ РАСХОДОВ</a:t>
                      </a:r>
                    </a:p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(</a:t>
                      </a:r>
                      <a:r>
                        <a:rPr kumimoji="0" lang="ru-RU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млн.руб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.)</a:t>
                      </a:r>
                    </a:p>
                  </a:txBody>
                  <a:tcPr marL="84406" marR="84406" anchor="b" horzOverflow="overflow">
                    <a:lnL cap="flat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0021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Показатели</a:t>
                      </a: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Утвер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но 2025г.</a:t>
                      </a: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84406" marR="84406" marT="45719" marB="4571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</a:t>
                      </a: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-но   2025г.</a:t>
                      </a:r>
                    </a:p>
                  </a:txBody>
                  <a:tcPr marL="84406" marR="84406" marT="45719" marB="4571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</a:t>
                      </a:r>
                      <a:r>
                        <a:rPr kumimoji="0" lang="ru-RU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испол-ния</a:t>
                      </a: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84406" marR="84406" marT="45719" marB="4571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61388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Бюджет МО «Бичурский муниципальный» район</a:t>
                      </a:r>
                    </a:p>
                  </a:txBody>
                  <a:tcPr marL="84406" marR="84406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1 720,8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1 650,7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95,9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49058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Бюджеты МО-СП</a:t>
                      </a:r>
                    </a:p>
                  </a:txBody>
                  <a:tcPr marL="84406" marR="84406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183,7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175,3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95,4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339188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Консолидированный бюджет</a:t>
                      </a:r>
                    </a:p>
                  </a:txBody>
                  <a:tcPr marL="84406" marR="84406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1904,5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1826,0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95,9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037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490650"/>
          </a:xfrm>
        </p:spPr>
        <p:txBody>
          <a:bodyPr>
            <a:noAutofit/>
          </a:bodyPr>
          <a:lstStyle/>
          <a:p>
            <a:pPr algn="r"/>
            <a:endParaRPr lang="ru-RU" sz="20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3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143636" y="1928802"/>
            <a:ext cx="278608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17" name="Picture 21" descr="http://school.xvatit.com/images/f/f5/24.26.12.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5286388"/>
            <a:ext cx="2428892" cy="1571612"/>
          </a:xfrm>
          <a:prstGeom prst="rect">
            <a:avLst/>
          </a:prstGeom>
          <a:noFill/>
        </p:spPr>
      </p:pic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884992075"/>
              </p:ext>
            </p:extLst>
          </p:nvPr>
        </p:nvGraphicFramePr>
        <p:xfrm>
          <a:off x="2543354" y="783375"/>
          <a:ext cx="3929090" cy="60255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5857884" y="4215154"/>
            <a:ext cx="3286116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Отрасль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«Образование»</a:t>
            </a:r>
          </a:p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Дошкольных образовательных учреждений -21;</a:t>
            </a:r>
          </a:p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Общеобразовательных учреждений -22;</a:t>
            </a:r>
          </a:p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учреждений дополнительного образования-3;</a:t>
            </a:r>
          </a:p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Количество воспитанников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-1147;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Количество учащихся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-2554;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Количество работников отрасли «Образование» -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931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чел.</a:t>
            </a:r>
          </a:p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Средняя заработная </a:t>
            </a:r>
            <a:r>
              <a:rPr lang="ru-RU" sz="14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плата </a:t>
            </a:r>
            <a:r>
              <a:rPr lang="ru-RU" sz="14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–55010руб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3143248"/>
            <a:ext cx="32861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Отрасль 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«Культура» </a:t>
            </a:r>
          </a:p>
          <a:p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представлена – 4учреждениями; </a:t>
            </a:r>
          </a:p>
          <a:p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количество работников -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223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чел.; </a:t>
            </a:r>
          </a:p>
          <a:p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средняя заработная плата-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42238,0руб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4071942"/>
            <a:ext cx="335755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Отрасль 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«Физическая культура и спорт»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представлена – ДЮСШ и ФСК; спортивных сооружений</a:t>
            </a:r>
            <a:r>
              <a:rPr lang="ru-RU" sz="1400" dirty="0">
                <a:solidFill>
                  <a:prstClr val="black"/>
                </a:solidFill>
              </a:rPr>
              <a:t> – 56; 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количество работников –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82чел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.; </a:t>
            </a:r>
          </a:p>
          <a:p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средняя заработная плата  - 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44630,0руб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43354" y="0"/>
            <a:ext cx="6390472" cy="1071570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Социальное развитие</a:t>
            </a:r>
          </a:p>
        </p:txBody>
      </p:sp>
      <p:pic>
        <p:nvPicPr>
          <p:cNvPr id="15" name="Picture 88" descr="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7" y="1500174"/>
            <a:ext cx="2357454" cy="1500198"/>
          </a:xfrm>
          <a:prstGeom prst="rect">
            <a:avLst/>
          </a:prstGeom>
          <a:noFill/>
          <a:ln w="57150" cmpd="thinThick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6" name="Рисунок 15" descr="Описание: Герб Бичуры 11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28663" y="142852"/>
            <a:ext cx="1085821" cy="1328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6263189"/>
      </p:ext>
    </p:extLst>
  </p:cSld>
  <p:clrMapOvr>
    <a:masterClrMapping/>
  </p:clrMapOvr>
  <p:transition>
    <p:wipe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1492" y="260648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Динамика расходов </a:t>
            </a:r>
          </a:p>
        </p:txBody>
      </p:sp>
      <p:graphicFrame>
        <p:nvGraphicFramePr>
          <p:cNvPr id="5" name="Таблиц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5790059"/>
              </p:ext>
            </p:extLst>
          </p:nvPr>
        </p:nvGraphicFramePr>
        <p:xfrm>
          <a:off x="384458" y="1484784"/>
          <a:ext cx="82296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26872343"/>
      </p:ext>
    </p:extLst>
  </p:cSld>
  <p:clrMapOvr>
    <a:masterClrMapping/>
  </p:clrMapOvr>
  <p:transition>
    <p:split orient="vert" dir="in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Динамика расходов по разделам        </a:t>
            </a:r>
          </a:p>
        </p:txBody>
      </p:sp>
      <p:graphicFrame>
        <p:nvGraphicFramePr>
          <p:cNvPr id="7" name="Таблица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557374162"/>
              </p:ext>
            </p:extLst>
          </p:nvPr>
        </p:nvGraphicFramePr>
        <p:xfrm>
          <a:off x="4632" y="1772816"/>
          <a:ext cx="9025418" cy="52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70735866"/>
      </p:ext>
    </p:extLst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5"/>
          <p:cNvSpPr>
            <a:spLocks noChangeArrowheads="1"/>
          </p:cNvSpPr>
          <p:nvPr/>
        </p:nvSpPr>
        <p:spPr bwMode="auto">
          <a:xfrm>
            <a:off x="0" y="30110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2291" name="Rectangle 7"/>
          <p:cNvSpPr>
            <a:spLocks noChangeArrowheads="1"/>
          </p:cNvSpPr>
          <p:nvPr/>
        </p:nvSpPr>
        <p:spPr bwMode="auto">
          <a:xfrm>
            <a:off x="-29308" y="11060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5396170"/>
              </p:ext>
            </p:extLst>
          </p:nvPr>
        </p:nvGraphicFramePr>
        <p:xfrm>
          <a:off x="-213762" y="-387424"/>
          <a:ext cx="10188858" cy="76045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03844276"/>
      </p:ext>
    </p:extLst>
  </p:cSld>
  <p:clrMapOvr>
    <a:masterClrMapping/>
  </p:clrMapOvr>
  <p:transition spd="slow">
    <p:wheel spokes="1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/>
              <a:t>Исполнение расходов по муниципальным программам (млн. </a:t>
            </a:r>
            <a:r>
              <a:rPr lang="ru-RU" sz="3200" dirty="0" err="1"/>
              <a:t>руб</a:t>
            </a:r>
            <a:r>
              <a:rPr lang="ru-RU" sz="3200" dirty="0"/>
              <a:t>) </a:t>
            </a:r>
            <a:r>
              <a:rPr lang="ru-RU" dirty="0"/>
              <a:t>     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4273428886"/>
              </p:ext>
            </p:extLst>
          </p:nvPr>
        </p:nvGraphicFramePr>
        <p:xfrm>
          <a:off x="118582" y="1484784"/>
          <a:ext cx="877389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72348723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ChangeArrowheads="1"/>
          </p:cNvSpPr>
          <p:nvPr/>
        </p:nvSpPr>
        <p:spPr bwMode="auto">
          <a:xfrm>
            <a:off x="52113" y="-59665"/>
            <a:ext cx="9035562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по топливно–энергетическим ресурсам    </a:t>
            </a:r>
          </a:p>
          <a:p>
            <a:pPr algn="ctr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 «Бичурский муниципальный район»</a:t>
            </a:r>
          </a:p>
          <a:p>
            <a:pPr algn="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млн.руб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.)</a:t>
            </a:r>
          </a:p>
        </p:txBody>
      </p:sp>
      <p:graphicFrame>
        <p:nvGraphicFramePr>
          <p:cNvPr id="5" name="Group 653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1189931999"/>
              </p:ext>
            </p:extLst>
          </p:nvPr>
        </p:nvGraphicFramePr>
        <p:xfrm>
          <a:off x="251520" y="1202219"/>
          <a:ext cx="8836155" cy="4029016"/>
        </p:xfrm>
        <a:graphic>
          <a:graphicData uri="http://schemas.openxmlformats.org/drawingml/2006/table">
            <a:tbl>
              <a:tblPr/>
              <a:tblGrid>
                <a:gridCol w="33857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6172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9466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99406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0805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</a:p>
                  </a:txBody>
                  <a:tcPr marL="84406" marR="844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Утверждено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2025г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84406" marR="84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</a:p>
                  </a:txBody>
                  <a:tcPr marL="84406" marR="84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ния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406" marR="84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057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ВСЕГО, из них:</a:t>
                      </a:r>
                    </a:p>
                  </a:txBody>
                  <a:tcPr marL="84406" marR="844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62,9</a:t>
                      </a: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6" marR="84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62,6</a:t>
                      </a: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6" marR="84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99,5</a:t>
                      </a: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6" marR="84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</a:t>
                      </a:r>
                    </a:p>
                  </a:txBody>
                  <a:tcPr marL="84406" marR="844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29,4</a:t>
                      </a:r>
                      <a:endParaRPr kumimoji="0" lang="ru-RU" sz="28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6" marR="84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29,1</a:t>
                      </a:r>
                      <a:endParaRPr kumimoji="0" lang="ru-RU" sz="28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6" marR="84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99,0</a:t>
                      </a:r>
                      <a:endParaRPr kumimoji="0" lang="ru-RU" sz="28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6" marR="84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КОММУН.УСЛУГИ</a:t>
                      </a:r>
                    </a:p>
                  </a:txBody>
                  <a:tcPr marL="84406" marR="844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18,9</a:t>
                      </a:r>
                      <a:endParaRPr kumimoji="0" lang="ru-RU" sz="28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6" marR="84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18,9</a:t>
                      </a:r>
                      <a:endParaRPr kumimoji="0" lang="ru-RU" sz="28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6" marR="84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84406" marR="84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ТВЕРД. ТОПЛИВО</a:t>
                      </a:r>
                    </a:p>
                  </a:txBody>
                  <a:tcPr marL="84406" marR="844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14,6</a:t>
                      </a:r>
                      <a:endParaRPr kumimoji="0" lang="ru-RU" sz="28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6" marR="84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14,6</a:t>
                      </a:r>
                      <a:endParaRPr kumimoji="0" lang="ru-RU" sz="28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6" marR="84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84406" marR="84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2729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108439" y="-12254"/>
            <a:ext cx="9035562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sz="2800" b="1" dirty="0">
                <a:cs typeface="Times New Roman" pitchFamily="18" charset="0"/>
              </a:rPr>
              <a:t>Движение и структура муниципального долга </a:t>
            </a:r>
          </a:p>
          <a:p>
            <a:pPr algn="ctr"/>
            <a:r>
              <a:rPr lang="ru-RU" sz="2800" b="1" dirty="0"/>
              <a:t>           за   2025 год. </a:t>
            </a:r>
          </a:p>
          <a:p>
            <a:pPr algn="r"/>
            <a:r>
              <a:rPr lang="ru-RU" sz="2800" b="1" dirty="0"/>
              <a:t>                                                 </a:t>
            </a:r>
            <a:r>
              <a:rPr lang="ru-RU" sz="2800" dirty="0"/>
              <a:t>(млн. руб.)</a:t>
            </a:r>
          </a:p>
        </p:txBody>
      </p:sp>
      <p:graphicFrame>
        <p:nvGraphicFramePr>
          <p:cNvPr id="270464" name="Group 1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0431534"/>
              </p:ext>
            </p:extLst>
          </p:nvPr>
        </p:nvGraphicFramePr>
        <p:xfrm>
          <a:off x="251520" y="1556792"/>
          <a:ext cx="8508022" cy="5223828"/>
        </p:xfrm>
        <a:graphic>
          <a:graphicData uri="http://schemas.openxmlformats.org/drawingml/2006/table">
            <a:tbl>
              <a:tblPr/>
              <a:tblGrid>
                <a:gridCol w="166172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611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2878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9525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86113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6668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Наименование</a:t>
                      </a:r>
                    </a:p>
                  </a:txBody>
                  <a:tcPr marL="84406" marR="844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сальдо на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01.01.2025</a:t>
                      </a:r>
                    </a:p>
                  </a:txBody>
                  <a:tcPr marL="84406" marR="844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привле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-</a:t>
                      </a:r>
                      <a:r>
                        <a:rPr kumimoji="0" lang="ru-RU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чено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в 2025 году</a:t>
                      </a:r>
                    </a:p>
                  </a:txBody>
                  <a:tcPr marL="84406" marR="844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погашено 2025 году</a:t>
                      </a:r>
                    </a:p>
                  </a:txBody>
                  <a:tcPr marL="84406" marR="844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588" marR="0" lvl="0" indent="2063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сальдо  </a:t>
                      </a:r>
                    </a:p>
                    <a:p>
                      <a:pPr marL="1588" marR="0" lvl="0" indent="2063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на 01. 01.2026 </a:t>
                      </a:r>
                    </a:p>
                  </a:txBody>
                  <a:tcPr marL="84406" marR="844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6367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Всего,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в том числе: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84406" marR="844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10,8</a:t>
                      </a:r>
                    </a:p>
                  </a:txBody>
                  <a:tcPr marL="84406" marR="844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14,6</a:t>
                      </a:r>
                    </a:p>
                  </a:txBody>
                  <a:tcPr marL="84406" marR="844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10,8</a:t>
                      </a:r>
                    </a:p>
                  </a:txBody>
                  <a:tcPr marL="84406" marR="844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14,6</a:t>
                      </a:r>
                    </a:p>
                  </a:txBody>
                  <a:tcPr marL="84406" marR="844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73697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Бюдж. кредит из респ.бюджета</a:t>
                      </a:r>
                    </a:p>
                  </a:txBody>
                  <a:tcPr marL="84406" marR="844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10,8</a:t>
                      </a:r>
                    </a:p>
                  </a:txBody>
                  <a:tcPr marL="84406" marR="844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14,6</a:t>
                      </a:r>
                    </a:p>
                  </a:txBody>
                  <a:tcPr marL="84406" marR="844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10,8</a:t>
                      </a:r>
                    </a:p>
                  </a:txBody>
                  <a:tcPr marL="84406" marR="844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14,6</a:t>
                      </a:r>
                    </a:p>
                  </a:txBody>
                  <a:tcPr marL="84406" marR="844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5085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50581" y="-101600"/>
            <a:ext cx="8497765" cy="222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sz="3600" b="1" dirty="0">
                <a:cs typeface="Times New Roman" pitchFamily="18" charset="0"/>
              </a:rPr>
              <a:t>Дебиторская задолженность консолидированного бюджета</a:t>
            </a:r>
          </a:p>
          <a:p>
            <a:pPr algn="r"/>
            <a:r>
              <a:rPr lang="ru-RU" sz="3200" b="1" dirty="0"/>
              <a:t>(</a:t>
            </a:r>
            <a:r>
              <a:rPr lang="ru-RU" sz="3200" b="1" dirty="0" err="1"/>
              <a:t>млн.руб</a:t>
            </a:r>
            <a:r>
              <a:rPr lang="ru-RU" sz="3200" b="1" dirty="0"/>
              <a:t>.)</a:t>
            </a:r>
          </a:p>
          <a:p>
            <a:pPr eaLnBrk="0" hangingPunct="0"/>
            <a:endParaRPr lang="ru-RU" sz="3600" b="1" dirty="0"/>
          </a:p>
        </p:txBody>
      </p:sp>
      <p:graphicFrame>
        <p:nvGraphicFramePr>
          <p:cNvPr id="241771" name="Group 10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9640839"/>
              </p:ext>
            </p:extLst>
          </p:nvPr>
        </p:nvGraphicFramePr>
        <p:xfrm>
          <a:off x="107503" y="1700808"/>
          <a:ext cx="8607979" cy="4608512"/>
        </p:xfrm>
        <a:graphic>
          <a:graphicData uri="http://schemas.openxmlformats.org/drawingml/2006/table">
            <a:tbl>
              <a:tblPr/>
              <a:tblGrid>
                <a:gridCol w="403244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8729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5245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4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84406" marR="84406"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 01.01.25г.</a:t>
                      </a:r>
                      <a:endParaRPr kumimoji="0" lang="ru-RU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84406" marR="84406"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01.</a:t>
                      </a: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01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.26г</a:t>
                      </a:r>
                      <a:r>
                        <a:rPr kumimoji="0" lang="ru-RU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84406" marR="84406"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532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>
                          <a:tab pos="279400" algn="l"/>
                        </a:tabLst>
                      </a:pPr>
                      <a:r>
                        <a:rPr kumimoji="0" lang="ru-RU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	Всего, из нее:</a:t>
                      </a:r>
                      <a:endParaRPr kumimoji="0" lang="ru-RU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84406" marR="84406"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1,1</a:t>
                      </a:r>
                    </a:p>
                  </a:txBody>
                  <a:tcPr marL="84406" marR="84406"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1,1</a:t>
                      </a:r>
                    </a:p>
                  </a:txBody>
                  <a:tcPr marL="84406" marR="84406"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307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Централизованные кредиты 1992-1994 г.</a:t>
                      </a:r>
                      <a:endParaRPr kumimoji="0" lang="ru-RU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84406" marR="84406"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1,1</a:t>
                      </a:r>
                    </a:p>
                  </a:txBody>
                  <a:tcPr marL="84406" marR="84406"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1,1</a:t>
                      </a:r>
                    </a:p>
                  </a:txBody>
                  <a:tcPr marL="84406" marR="84406"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9470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52113" y="-97623"/>
            <a:ext cx="9091887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ru-RU" sz="3200" b="1" dirty="0">
                <a:cs typeface="Times New Roman" pitchFamily="18" charset="0"/>
              </a:rPr>
              <a:t>Движение кредиторской задолженности </a:t>
            </a:r>
          </a:p>
          <a:p>
            <a:pPr algn="ctr"/>
            <a:r>
              <a:rPr lang="ru-RU" sz="3200" b="1" dirty="0">
                <a:cs typeface="Times New Roman" pitchFamily="18" charset="0"/>
              </a:rPr>
              <a:t>За  2025 год.</a:t>
            </a:r>
          </a:p>
          <a:p>
            <a:pPr algn="r"/>
            <a:r>
              <a:rPr lang="ru-RU" dirty="0"/>
              <a:t> </a:t>
            </a:r>
            <a:r>
              <a:rPr lang="ru-RU" sz="3200" dirty="0"/>
              <a:t> </a:t>
            </a:r>
            <a:r>
              <a:rPr lang="ru-RU" sz="3200" b="1" dirty="0">
                <a:cs typeface="Times New Roman" pitchFamily="18" charset="0"/>
              </a:rPr>
              <a:t>                                  </a:t>
            </a:r>
            <a:r>
              <a:rPr lang="ru-RU" sz="2800" b="1" dirty="0">
                <a:cs typeface="Times New Roman" pitchFamily="18" charset="0"/>
              </a:rPr>
              <a:t>(млн. руб.)</a:t>
            </a:r>
          </a:p>
          <a:p>
            <a:pPr algn="r"/>
            <a:r>
              <a:rPr lang="ru-RU" sz="3200" b="1" dirty="0">
                <a:cs typeface="Times New Roman" pitchFamily="18" charset="0"/>
              </a:rPr>
              <a:t>      </a:t>
            </a:r>
          </a:p>
        </p:txBody>
      </p:sp>
      <p:graphicFrame>
        <p:nvGraphicFramePr>
          <p:cNvPr id="239902" name="Group 2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9375211"/>
              </p:ext>
            </p:extLst>
          </p:nvPr>
        </p:nvGraphicFramePr>
        <p:xfrm>
          <a:off x="44050" y="1558054"/>
          <a:ext cx="9047838" cy="4130671"/>
        </p:xfrm>
        <a:graphic>
          <a:graphicData uri="http://schemas.openxmlformats.org/drawingml/2006/table">
            <a:tbl>
              <a:tblPr/>
              <a:tblGrid>
                <a:gridCol w="38799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530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8950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9310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355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Разделы</a:t>
                      </a:r>
                    </a:p>
                  </a:txBody>
                  <a:tcPr marL="84406" marR="84406" marT="45710" marB="4571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На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01.01.2025г.</a:t>
                      </a:r>
                    </a:p>
                  </a:txBody>
                  <a:tcPr marL="84406" marR="84406" marT="45710" marB="4571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На 01.01.2026.</a:t>
                      </a:r>
                    </a:p>
                  </a:txBody>
                  <a:tcPr marL="84406" marR="84406" marT="45710" marB="4571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Рост(+)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Снижение(-)</a:t>
                      </a:r>
                    </a:p>
                  </a:txBody>
                  <a:tcPr marL="84406" marR="84406" marT="45710" marB="4571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14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Образование</a:t>
                      </a:r>
                    </a:p>
                  </a:txBody>
                  <a:tcPr marL="84406" marR="84406" marT="45710" marB="4571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31,5</a:t>
                      </a:r>
                    </a:p>
                  </a:txBody>
                  <a:tcPr marL="84406" marR="84406" marT="45710" marB="4571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39,4</a:t>
                      </a:r>
                    </a:p>
                  </a:txBody>
                  <a:tcPr marL="84406" marR="84406" marT="45710" marB="4571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+7,9</a:t>
                      </a:r>
                    </a:p>
                  </a:txBody>
                  <a:tcPr marL="84406" marR="84406" marT="45710" marB="4571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81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Культура</a:t>
                      </a:r>
                    </a:p>
                  </a:txBody>
                  <a:tcPr marL="84406" marR="84406" marT="45710" marB="4571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1,6</a:t>
                      </a:r>
                    </a:p>
                  </a:txBody>
                  <a:tcPr marL="84406" marR="84406" marT="45710" marB="4571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2,2</a:t>
                      </a:r>
                    </a:p>
                  </a:txBody>
                  <a:tcPr marL="84406" marR="84406" marT="45710" marB="4571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+0,6</a:t>
                      </a:r>
                    </a:p>
                  </a:txBody>
                  <a:tcPr marL="84406" marR="84406" marT="45710" marB="4571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81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Общег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. вопросы</a:t>
                      </a:r>
                    </a:p>
                  </a:txBody>
                  <a:tcPr marL="84406" marR="84406" marT="45710" marB="4571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9,9</a:t>
                      </a:r>
                    </a:p>
                  </a:txBody>
                  <a:tcPr marL="84406" marR="84406" marT="45710" marB="4571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10,6</a:t>
                      </a:r>
                    </a:p>
                  </a:txBody>
                  <a:tcPr marL="84406" marR="84406" marT="45710" marB="4571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+0,7</a:t>
                      </a:r>
                    </a:p>
                  </a:txBody>
                  <a:tcPr marL="84406" marR="84406" marT="45710" marB="4571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81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Соц. политика</a:t>
                      </a:r>
                    </a:p>
                  </a:txBody>
                  <a:tcPr marL="84406" marR="84406" marT="45710" marB="4571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2,5</a:t>
                      </a:r>
                    </a:p>
                  </a:txBody>
                  <a:tcPr marL="84406" marR="84406" marT="45710" marB="4571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3,1</a:t>
                      </a:r>
                    </a:p>
                  </a:txBody>
                  <a:tcPr marL="84406" marR="84406" marT="45710" marB="4571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+0,6</a:t>
                      </a:r>
                    </a:p>
                  </a:txBody>
                  <a:tcPr marL="84406" marR="84406" marT="45710" marB="4571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659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Национальная экономика</a:t>
                      </a:r>
                    </a:p>
                  </a:txBody>
                  <a:tcPr marL="84406" marR="84406" marT="45710" marB="4571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0,5</a:t>
                      </a:r>
                    </a:p>
                  </a:txBody>
                  <a:tcPr marL="84406" marR="84406" marT="45710" marB="4571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1,5</a:t>
                      </a:r>
                    </a:p>
                  </a:txBody>
                  <a:tcPr marL="84406" marR="84406" marT="45710" marB="4571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+1,0</a:t>
                      </a:r>
                    </a:p>
                  </a:txBody>
                  <a:tcPr marL="84406" marR="84406" marT="45710" marB="4571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659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Физическая культура и спорт</a:t>
                      </a:r>
                    </a:p>
                  </a:txBody>
                  <a:tcPr marL="84406" marR="84406" marT="45710" marB="4571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0,0</a:t>
                      </a:r>
                    </a:p>
                  </a:txBody>
                  <a:tcPr marL="84406" marR="84406" marT="45710" marB="4571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0,0</a:t>
                      </a:r>
                    </a:p>
                  </a:txBody>
                  <a:tcPr marL="84406" marR="84406" marT="45710" marB="4571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0,0</a:t>
                      </a:r>
                    </a:p>
                  </a:txBody>
                  <a:tcPr marL="84406" marR="84406" marT="45710" marB="4571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0816245"/>
                  </a:ext>
                </a:extLst>
              </a:tr>
              <a:tr h="4729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Итого 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84406" marR="84406" marT="45710" marB="4571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46,0</a:t>
                      </a:r>
                    </a:p>
                  </a:txBody>
                  <a:tcPr marL="84406" marR="84406" marT="45710" marB="4571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56,8</a:t>
                      </a:r>
                    </a:p>
                  </a:txBody>
                  <a:tcPr marL="84406" marR="84406" marT="45710" marB="4571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10,8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84406" marR="84406" marT="45710" marB="4571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734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634652395"/>
              </p:ext>
            </p:extLst>
          </p:nvPr>
        </p:nvGraphicFramePr>
        <p:xfrm>
          <a:off x="716802" y="476672"/>
          <a:ext cx="8175678" cy="5976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69226518"/>
      </p:ext>
    </p:extLst>
  </p:cSld>
  <p:clrMapOvr>
    <a:masterClrMapping/>
  </p:clrMapOvr>
  <p:transition>
    <p:split orient="vert" dir="in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51521" y="-36866"/>
            <a:ext cx="8496826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prstClr val="black"/>
                </a:solidFill>
                <a:latin typeface="Arial" pitchFamily="34" charset="0"/>
                <a:cs typeface="Times New Roman" pitchFamily="18" charset="0"/>
              </a:rPr>
              <a:t>Расходы работников ОМСУ за 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Times New Roman" pitchFamily="18" charset="0"/>
              </a:rPr>
              <a:t>2025 </a:t>
            </a:r>
            <a:r>
              <a:rPr lang="ru-RU" sz="2800" b="1" dirty="0">
                <a:solidFill>
                  <a:prstClr val="black"/>
                </a:solidFill>
                <a:latin typeface="Arial" pitchFamily="34" charset="0"/>
                <a:cs typeface="Times New Roman" pitchFamily="18" charset="0"/>
              </a:rPr>
              <a:t>год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3200" b="1" dirty="0">
              <a:solidFill>
                <a:prstClr val="black"/>
              </a:solidFill>
              <a:latin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600" b="1" dirty="0">
              <a:solidFill>
                <a:prstClr val="black"/>
              </a:solidFill>
              <a:latin typeface="Arial" pitchFamily="34" charset="0"/>
            </a:endParaRPr>
          </a:p>
        </p:txBody>
      </p:sp>
      <p:graphicFrame>
        <p:nvGraphicFramePr>
          <p:cNvPr id="241771" name="Group 10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3132440"/>
              </p:ext>
            </p:extLst>
          </p:nvPr>
        </p:nvGraphicFramePr>
        <p:xfrm>
          <a:off x="118593" y="626010"/>
          <a:ext cx="8989911" cy="3535277"/>
        </p:xfrm>
        <a:graphic>
          <a:graphicData uri="http://schemas.openxmlformats.org/drawingml/2006/table">
            <a:tbl>
              <a:tblPr/>
              <a:tblGrid>
                <a:gridCol w="754975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82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Численность работников ОМСУ (</a:t>
                      </a:r>
                      <a:r>
                        <a:rPr kumimoji="0" lang="ru-RU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шт.един</a:t>
                      </a:r>
                      <a:r>
                        <a:rPr kumimoji="0" 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.)</a:t>
                      </a:r>
                    </a:p>
                  </a:txBody>
                  <a:tcPr marL="84406" marR="84406"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37,5</a:t>
                      </a: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366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>
                          <a:tab pos="279400" algn="l"/>
                        </a:tabLst>
                      </a:pPr>
                      <a:r>
                        <a:rPr kumimoji="0" 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Фактические затраты (млн. руб.)</a:t>
                      </a:r>
                    </a:p>
                  </a:txBody>
                  <a:tcPr marL="84406" marR="84406"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48,69</a:t>
                      </a: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361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Численн</a:t>
                      </a:r>
                      <a:r>
                        <a:rPr kumimoji="0" 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. </a:t>
                      </a:r>
                      <a:r>
                        <a:rPr kumimoji="0" lang="ru-RU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работн</a:t>
                      </a:r>
                      <a:r>
                        <a:rPr kumimoji="0" 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. </a:t>
                      </a:r>
                      <a:r>
                        <a:rPr kumimoji="0" lang="ru-RU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бюдж.учрежд</a:t>
                      </a:r>
                      <a:r>
                        <a:rPr kumimoji="0" 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.(</a:t>
                      </a:r>
                      <a:r>
                        <a:rPr kumimoji="0" lang="ru-RU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шт.един</a:t>
                      </a:r>
                      <a:r>
                        <a:rPr kumimoji="0" 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.),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в </a:t>
                      </a:r>
                      <a:r>
                        <a:rPr kumimoji="0" lang="ru-RU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т.ч</a:t>
                      </a:r>
                      <a:r>
                        <a:rPr kumimoji="0" 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. за счет субвенции </a:t>
                      </a:r>
                      <a:r>
                        <a:rPr kumimoji="0" lang="ru-RU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общеобразоват.стандарта</a:t>
                      </a: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84406" marR="84406"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1600,33</a:t>
                      </a: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431,54</a:t>
                      </a: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898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Фактические затраты на </a:t>
                      </a:r>
                      <a:r>
                        <a:rPr kumimoji="0" lang="ru-RU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работн</a:t>
                      </a:r>
                      <a:r>
                        <a:rPr kumimoji="0" 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. </a:t>
                      </a:r>
                      <a:r>
                        <a:rPr kumimoji="0" lang="ru-RU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бюдж.учрежд</a:t>
                      </a:r>
                      <a:r>
                        <a:rPr kumimoji="0" 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(</a:t>
                      </a:r>
                      <a:r>
                        <a:rPr kumimoji="0" lang="ru-RU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млн.руб</a:t>
                      </a:r>
                      <a:r>
                        <a:rPr kumimoji="0" 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.), в </a:t>
                      </a:r>
                      <a:r>
                        <a:rPr kumimoji="0" lang="ru-RU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т.ч</a:t>
                      </a:r>
                      <a:r>
                        <a:rPr kumimoji="0" 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.</a:t>
                      </a:r>
                    </a:p>
                  </a:txBody>
                  <a:tcPr marL="84406" marR="84406"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990,01</a:t>
                      </a: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6799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0" y="3176593"/>
            <a:ext cx="9144000" cy="181588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chemeClr val="accent2"/>
                </a:solidFill>
                <a:latin typeface="Segoe"/>
              </a:rPr>
              <a:t>Бюджет муниципального образования </a:t>
            </a:r>
          </a:p>
          <a:p>
            <a:pPr algn="ctr">
              <a:defRPr/>
            </a:pPr>
            <a:r>
              <a:rPr lang="ru-RU" sz="2800" b="1" dirty="0">
                <a:solidFill>
                  <a:schemeClr val="accent2"/>
                </a:solidFill>
                <a:latin typeface="Segoe"/>
              </a:rPr>
              <a:t>«</a:t>
            </a:r>
            <a:r>
              <a:rPr lang="ru-RU" sz="2800" b="1" dirty="0" smtClean="0">
                <a:solidFill>
                  <a:schemeClr val="accent2"/>
                </a:solidFill>
                <a:latin typeface="Segoe"/>
              </a:rPr>
              <a:t>Бичурский муниципальный район Республики Бурятия </a:t>
            </a:r>
            <a:r>
              <a:rPr lang="ru-RU" sz="2800" b="1" dirty="0">
                <a:solidFill>
                  <a:schemeClr val="accent2"/>
                </a:solidFill>
                <a:latin typeface="Segoe"/>
              </a:rPr>
              <a:t>на </a:t>
            </a:r>
            <a:r>
              <a:rPr lang="ru-RU" sz="2800" b="1" dirty="0" smtClean="0">
                <a:solidFill>
                  <a:schemeClr val="accent2"/>
                </a:solidFill>
                <a:latin typeface="Segoe"/>
              </a:rPr>
              <a:t>2025 </a:t>
            </a:r>
            <a:r>
              <a:rPr lang="ru-RU" sz="2800" b="1" dirty="0">
                <a:solidFill>
                  <a:schemeClr val="accent2"/>
                </a:solidFill>
                <a:latin typeface="Segoe"/>
              </a:rPr>
              <a:t>год и </a:t>
            </a:r>
          </a:p>
          <a:p>
            <a:pPr algn="ctr">
              <a:defRPr/>
            </a:pPr>
            <a:r>
              <a:rPr lang="ru-RU" sz="2800" b="1" dirty="0">
                <a:solidFill>
                  <a:schemeClr val="accent2"/>
                </a:solidFill>
                <a:latin typeface="Segoe"/>
              </a:rPr>
              <a:t>на плановый период </a:t>
            </a:r>
            <a:r>
              <a:rPr lang="ru-RU" sz="2800" b="1" dirty="0" smtClean="0">
                <a:solidFill>
                  <a:schemeClr val="accent2"/>
                </a:solidFill>
                <a:latin typeface="Segoe"/>
              </a:rPr>
              <a:t>2026 </a:t>
            </a:r>
            <a:r>
              <a:rPr lang="ru-RU" sz="2800" b="1" dirty="0">
                <a:solidFill>
                  <a:schemeClr val="accent2"/>
                </a:solidFill>
                <a:latin typeface="Segoe"/>
              </a:rPr>
              <a:t>и </a:t>
            </a:r>
            <a:r>
              <a:rPr lang="ru-RU" sz="2800" b="1" dirty="0" smtClean="0">
                <a:solidFill>
                  <a:schemeClr val="accent2"/>
                </a:solidFill>
                <a:latin typeface="Segoe"/>
              </a:rPr>
              <a:t>2027 </a:t>
            </a:r>
            <a:r>
              <a:rPr lang="ru-RU" sz="2800" b="1" dirty="0">
                <a:solidFill>
                  <a:schemeClr val="accent2"/>
                </a:solidFill>
                <a:latin typeface="Segoe"/>
              </a:rPr>
              <a:t>годов</a:t>
            </a:r>
            <a:endParaRPr lang="en-US" sz="2800" b="1" dirty="0">
              <a:solidFill>
                <a:schemeClr val="accent2"/>
              </a:solidFill>
              <a:latin typeface="Segoe"/>
            </a:endParaRPr>
          </a:p>
        </p:txBody>
      </p:sp>
      <p:sp>
        <p:nvSpPr>
          <p:cNvPr id="17419" name="Rectangle 11"/>
          <p:cNvSpPr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miter lim="800000"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bg1"/>
                </a:solidFill>
              </a:rPr>
              <a:t>Администрация </a:t>
            </a:r>
            <a:r>
              <a:rPr lang="ru-RU" sz="2000" b="1" dirty="0" smtClean="0">
                <a:solidFill>
                  <a:schemeClr val="bg1"/>
                </a:solidFill>
              </a:rPr>
              <a:t>Бичурского муниципального района 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30723" name="Picture 12" descr="Герб Бичуры 11"/>
          <p:cNvPicPr>
            <a:picLocks noChangeAspect="1" noChangeArrowheads="1"/>
          </p:cNvPicPr>
          <p:nvPr/>
        </p:nvPicPr>
        <p:blipFill>
          <a:blip r:embed="rId3" cstate="print">
            <a:lum bright="12000"/>
          </a:blip>
          <a:srcRect l="14706" t="20589" r="14706" b="23531"/>
          <a:stretch>
            <a:fillRect/>
          </a:stretch>
        </p:blipFill>
        <p:spPr bwMode="auto">
          <a:xfrm>
            <a:off x="3774374" y="698500"/>
            <a:ext cx="1661722" cy="1794396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</p:pic>
      <p:sp>
        <p:nvSpPr>
          <p:cNvPr id="17421" name="Rectangle 13"/>
          <p:cNvSpPr>
            <a:spLocks noChangeArrowheads="1"/>
          </p:cNvSpPr>
          <p:nvPr/>
        </p:nvSpPr>
        <p:spPr bwMode="auto">
          <a:xfrm>
            <a:off x="-50006" y="6235700"/>
            <a:ext cx="9144000" cy="6223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pPr algn="ctr">
              <a:defRPr/>
            </a:pPr>
            <a:endParaRPr lang="ru-RU" b="1" dirty="0">
              <a:solidFill>
                <a:schemeClr val="bg1"/>
              </a:solidFill>
            </a:endParaRPr>
          </a:p>
          <a:p>
            <a:pPr algn="ctr">
              <a:defRPr/>
            </a:pP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D:\востановленные документы\2017\знаки к слайдам\63583356089204887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89" y="836712"/>
            <a:ext cx="2658757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D:\востановленные документы\2017 год\знаки к слайдам\86-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785" y="740190"/>
            <a:ext cx="2858164" cy="2256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8245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Бюджетная система </a:t>
            </a:r>
            <a:br>
              <a:rPr lang="ru-RU" b="1" dirty="0"/>
            </a:br>
            <a:r>
              <a:rPr lang="ru-RU" b="1" dirty="0"/>
              <a:t>Российской Федерации</a:t>
            </a:r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dirty="0"/>
              <a:t>Бюджетная система Российской Федерации</a:t>
            </a:r>
            <a:br>
              <a:rPr lang="ru-RU" b="1" dirty="0"/>
            </a:br>
            <a:r>
              <a:rPr lang="ru-RU" b="1" i="1" dirty="0"/>
              <a:t>ФЕДЕРАЛЬНЫЙ УРОВЕНЬ:</a:t>
            </a:r>
            <a:br>
              <a:rPr lang="ru-RU" b="1" i="1" dirty="0"/>
            </a:br>
            <a:r>
              <a:rPr lang="ru-RU" dirty="0"/>
              <a:t>• Федеральный бюджет;</a:t>
            </a:r>
            <a:br>
              <a:rPr lang="ru-RU" dirty="0"/>
            </a:br>
            <a:r>
              <a:rPr lang="ru-RU" dirty="0"/>
              <a:t>• Бюджеты государственных внебюджетных фондов РФ.</a:t>
            </a:r>
            <a:br>
              <a:rPr lang="ru-RU" dirty="0"/>
            </a:br>
            <a:r>
              <a:rPr lang="ru-RU" b="1" i="1" dirty="0"/>
              <a:t>РЕГИОНАЛЬНЫЙ УРОВЕНЬ:</a:t>
            </a:r>
            <a:br>
              <a:rPr lang="ru-RU" b="1" i="1" dirty="0"/>
            </a:br>
            <a:r>
              <a:rPr lang="ru-RU" dirty="0"/>
              <a:t>• Бюджеты субъектов РФ (бюджет Республики Бурятия);</a:t>
            </a:r>
            <a:br>
              <a:rPr lang="ru-RU" dirty="0"/>
            </a:br>
            <a:r>
              <a:rPr lang="ru-RU" dirty="0"/>
              <a:t>• Бюджеты территориальных государственных внебюджетных фондов РФ.</a:t>
            </a:r>
            <a:br>
              <a:rPr lang="ru-RU" dirty="0"/>
            </a:br>
            <a:r>
              <a:rPr lang="ru-RU" b="1" i="1" dirty="0"/>
              <a:t>МУНИЦИПАЛЬНЫЙ УРОВЕНЬ:</a:t>
            </a:r>
            <a:br>
              <a:rPr lang="ru-RU" b="1" i="1" dirty="0"/>
            </a:br>
            <a:r>
              <a:rPr lang="ru-RU" dirty="0"/>
              <a:t>• Бюджеты муниципальных районов ( Бюджет МО «Бичурский </a:t>
            </a:r>
            <a:r>
              <a:rPr lang="ru-RU" dirty="0" smtClean="0"/>
              <a:t> муниципальный район Республики Бурятия»;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• Бюджеты городских округов ;</a:t>
            </a:r>
            <a:br>
              <a:rPr lang="ru-RU" dirty="0"/>
            </a:br>
            <a:r>
              <a:rPr lang="ru-RU" dirty="0"/>
              <a:t>бюджеты внутригородских муниципальных образований городов</a:t>
            </a:r>
            <a:br>
              <a:rPr lang="ru-RU" dirty="0"/>
            </a:br>
            <a:r>
              <a:rPr lang="ru-RU" dirty="0"/>
              <a:t>федерального значения Москвы, Санкт-Петербурга и Севастополя;</a:t>
            </a:r>
            <a:br>
              <a:rPr lang="ru-RU" dirty="0"/>
            </a:br>
            <a:r>
              <a:rPr lang="ru-RU" dirty="0"/>
              <a:t>• Бюджеты городских и сельских поселений, бюджеты внутригородских районов. 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0594084"/>
      </p:ext>
    </p:extLst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440160"/>
          </a:xfrm>
        </p:spPr>
        <p:txBody>
          <a:bodyPr>
            <a:normAutofit/>
          </a:bodyPr>
          <a:lstStyle/>
          <a:p>
            <a:r>
              <a:rPr lang="ru-RU" b="1" dirty="0"/>
              <a:t>Основные термины и понятия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04056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/>
            </a:r>
            <a:br>
              <a:rPr lang="ru-RU" b="1" dirty="0"/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Бюджет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форма образования и расходования денежных средств,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предназначенных для финансового обеспечения задач и функций государства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местного самоуправления. По-иному – это смета доходов и расходов,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основной финансовый документ публично-правового образования;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Доходы бюджета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поступающие в бюджет денежные средства;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Расходы бюджета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выплачиваемые из бюджета денежные средства;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Дефицит бюджета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превышение расходов бюджета над его доходами;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Профицит бюджета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превышение доходов бюджета над его расходами;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Публичные слушания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это публичное обсуждение проектов муниципальных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правовых актов по вопросам местного значения, проводимое в соответствии с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федеральными законами, Уставом городского округа «город Улан-Удэ»;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Предельный объем муниципального долга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объем долга, который не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может быть превышен при исполнении бюджета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929979"/>
      </p:ext>
    </p:extLst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Межбюджетные трансферты</a:t>
            </a:r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600" b="1" i="1" dirty="0"/>
              <a:t>Межбюджетные трансферты </a:t>
            </a:r>
            <a:r>
              <a:rPr lang="ru-RU" sz="1600" dirty="0"/>
              <a:t>– средства, предоставляемые одним </a:t>
            </a:r>
            <a:r>
              <a:rPr lang="ru-RU" sz="1600"/>
              <a:t>бюджетом бюджетной системы </a:t>
            </a:r>
            <a:r>
              <a:rPr lang="ru-RU" sz="1600" dirty="0"/>
              <a:t>Российской Федерации другому бюджету бюджетной системы Российской Федерации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4721477"/>
              </p:ext>
            </p:extLst>
          </p:nvPr>
        </p:nvGraphicFramePr>
        <p:xfrm>
          <a:off x="827584" y="2708920"/>
          <a:ext cx="7344816" cy="3417243"/>
        </p:xfrm>
        <a:graphic>
          <a:graphicData uri="http://schemas.openxmlformats.org/drawingml/2006/table">
            <a:tbl>
              <a:tblPr/>
              <a:tblGrid>
                <a:gridCol w="24482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72598"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Виды межбюджетных</a:t>
                      </a:r>
                      <a:br>
                        <a:rPr lang="ru-RU" sz="1200" b="1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трансфертов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149" marR="48149" marT="24074" marB="2407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Определение 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149" marR="48149" marT="24074" marB="2407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Аналогия в семейном бюджете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149" marR="48149" marT="24074" marB="2407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99780">
                <a:tc>
                  <a:txBody>
                    <a:bodyPr/>
                    <a:lstStyle/>
                    <a:p>
                      <a:pPr algn="ctr"/>
                      <a: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Дотации</a:t>
                      </a:r>
                      <a:b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(от лат. "</a:t>
                      </a:r>
                      <a:r>
                        <a:rPr lang="ru-RU" sz="1200" b="0" i="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Dotatio</a:t>
                      </a:r>
                      <a: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 - дар,</a:t>
                      </a:r>
                      <a:b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пожертвование)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149" marR="48149" marT="24074" marB="2407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Предоставляются без</a:t>
                      </a:r>
                      <a:b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определения конкретной цели</a:t>
                      </a:r>
                      <a:b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их использования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149" marR="48149" marT="24074" marB="2407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i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 даете своему ребенку</a:t>
                      </a:r>
                      <a:br>
                        <a:rPr lang="ru-RU" sz="1200" b="0" i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0" i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"карманные деньги"</a:t>
                      </a:r>
                      <a:endParaRPr lang="ru-RU" sz="12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149" marR="48149" marT="24074" marB="2407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17902">
                <a:tc>
                  <a:txBody>
                    <a:bodyPr/>
                    <a:lstStyle/>
                    <a:p>
                      <a:pPr algn="ctr"/>
                      <a: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Субвенции</a:t>
                      </a:r>
                      <a:b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(от лат. "</a:t>
                      </a:r>
                      <a:r>
                        <a:rPr lang="ru-RU" sz="1200" b="0" i="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Subvenire</a:t>
                      </a:r>
                      <a: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 - приходить</a:t>
                      </a:r>
                      <a:b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помощь)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149" marR="48149" marT="24074" marB="2407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Предоставляются на</a:t>
                      </a:r>
                      <a:b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финансирование "переданных"</a:t>
                      </a:r>
                      <a:b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другим публично-правовым</a:t>
                      </a:r>
                      <a:b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образованиям полномочий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149" marR="48149" marT="24074" marB="2407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 даете своему ребенку</a:t>
                      </a:r>
                      <a:b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деньги и посылаете его в</a:t>
                      </a:r>
                      <a:b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магазин купить продукты</a:t>
                      </a:r>
                      <a:b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(по списку)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149" marR="48149" marT="24074" marB="2407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26963">
                <a:tc>
                  <a:txBody>
                    <a:bodyPr/>
                    <a:lstStyle/>
                    <a:p>
                      <a:pPr algn="ctr"/>
                      <a:r>
                        <a:rPr lang="ru-RU" sz="1200" b="0" i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Субсидии</a:t>
                      </a:r>
                      <a:br>
                        <a:rPr lang="ru-RU" sz="1200" b="0" i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0" i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(от лат. "Subsidium" -</a:t>
                      </a:r>
                      <a:br>
                        <a:rPr lang="ru-RU" sz="1200" b="0" i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0" i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поддержка)</a:t>
                      </a:r>
                      <a:endParaRPr lang="ru-RU" sz="12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149" marR="48149" marT="24074" marB="2407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i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Предоставляются на условиях</a:t>
                      </a:r>
                      <a:br>
                        <a:rPr lang="ru-RU" sz="1200" b="0" i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0" i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долевого софинансирования</a:t>
                      </a:r>
                      <a:br>
                        <a:rPr lang="ru-RU" sz="1200" b="0" i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0" i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расходов других бюджетов</a:t>
                      </a:r>
                      <a:endParaRPr lang="ru-RU" sz="12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149" marR="48149" marT="24074" marB="2407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 "добавляете" денег для того,</a:t>
                      </a:r>
                      <a:b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чтобы ваш ребенок купил себе</a:t>
                      </a:r>
                      <a:b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новый телефон (а остальные он</a:t>
                      </a:r>
                      <a:b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0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накопил сам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149" marR="48149" marT="24074" marB="2407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067233" y="1277370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endParaRPr lang="ru-RU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952009"/>
      </p:ext>
    </p:extLst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8984" y="630547"/>
            <a:ext cx="8093753" cy="1090023"/>
          </a:xfrm>
        </p:spPr>
        <p:txBody>
          <a:bodyPr>
            <a:noAutofit/>
          </a:bodyPr>
          <a:lstStyle/>
          <a:p>
            <a:pPr algn="ctr"/>
            <a:r>
              <a:rPr lang="ru-RU" sz="3600" b="1" spc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Бюджетный процесс </a:t>
            </a:r>
            <a:br>
              <a:rPr lang="ru-RU" sz="3600" b="1" spc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600" b="1" spc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МО «</a:t>
            </a:r>
            <a:r>
              <a:rPr lang="ru-RU" sz="3600" b="1" spc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Бичурский</a:t>
            </a:r>
            <a:r>
              <a:rPr lang="ru-RU" sz="3600" b="1" spc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район»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2253" y="1720574"/>
            <a:ext cx="8086725" cy="4922897"/>
          </a:xfrm>
        </p:spPr>
        <p:txBody>
          <a:bodyPr>
            <a:normAutofit fontScale="47500" lnSpcReduction="20000"/>
          </a:bodyPr>
          <a:lstStyle/>
          <a:p>
            <a:pPr lv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4A66AC"/>
              </a:buClr>
            </a:pPr>
            <a:r>
              <a:rPr lang="ru-RU" sz="32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itchFamily="34" charset="0"/>
                <a:cs typeface="Aharoni" panose="02010803020104030203" pitchFamily="2" charset="-79"/>
              </a:rPr>
              <a:t>Под бюджетным процессом понимается </a:t>
            </a:r>
            <a:r>
              <a:rPr lang="ru-RU" sz="3200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haroni" panose="02010803020104030203" pitchFamily="2" charset="-79"/>
              </a:rPr>
              <a:t>формирование, утверждение и исполнение бюджета. </a:t>
            </a:r>
          </a:p>
          <a:p>
            <a:pPr marL="342900" lvl="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6">
                  <a:lumMod val="40000"/>
                  <a:lumOff val="60000"/>
                </a:schemeClr>
              </a:buClr>
              <a:buFont typeface="+mj-lt"/>
              <a:buAutoNum type="arabicPeriod"/>
            </a:pPr>
            <a:r>
              <a:rPr lang="ru-RU" sz="32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itchFamily="34" charset="0"/>
                <a:cs typeface="Aharoni" panose="02010803020104030203" pitchFamily="2" charset="-79"/>
              </a:rPr>
              <a:t>На этапе </a:t>
            </a:r>
            <a:r>
              <a:rPr lang="ru-RU" sz="3200" b="1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haroni" panose="02010803020104030203" pitchFamily="2" charset="-79"/>
              </a:rPr>
              <a:t>разработки проекта бюджета:</a:t>
            </a:r>
            <a:r>
              <a:rPr lang="ru-RU" sz="32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itchFamily="34" charset="0"/>
                <a:cs typeface="Aharoni" panose="02010803020104030203" pitchFamily="2" charset="-79"/>
              </a:rPr>
              <a:t> структурные подразделения МО «</a:t>
            </a:r>
            <a:r>
              <a:rPr lang="ru-RU" sz="32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Arial" pitchFamily="34" charset="0"/>
                <a:cs typeface="Aharoni" panose="02010803020104030203" pitchFamily="2" charset="-79"/>
              </a:rPr>
              <a:t>Бичурский</a:t>
            </a:r>
            <a:r>
              <a:rPr lang="ru-RU" sz="32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itchFamily="34" charset="0"/>
                <a:cs typeface="Aharoni" panose="02010803020104030203" pitchFamily="2" charset="-79"/>
              </a:rPr>
              <a:t> район» рассматривают потребности на предстоящий год и представляют расчёты в МУ Финансовое управление Администрации МО «</a:t>
            </a:r>
            <a:r>
              <a:rPr lang="ru-RU" sz="32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Arial" pitchFamily="34" charset="0"/>
                <a:cs typeface="Aharoni" panose="02010803020104030203" pitchFamily="2" charset="-79"/>
              </a:rPr>
              <a:t>Бичурский</a:t>
            </a:r>
            <a:r>
              <a:rPr lang="ru-RU" sz="32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itchFamily="34" charset="0"/>
                <a:cs typeface="Aharoni" panose="02010803020104030203" pitchFamily="2" charset="-79"/>
              </a:rPr>
              <a:t> район». </a:t>
            </a:r>
            <a:r>
              <a:rPr lang="ru-RU" sz="3200" dirty="0">
                <a:solidFill>
                  <a:srgbClr val="76DBF4">
                    <a:lumMod val="20000"/>
                    <a:lumOff val="80000"/>
                  </a:srgbClr>
                </a:solidFill>
                <a:latin typeface="Arial" pitchFamily="34" charset="0"/>
                <a:cs typeface="Aharoni" panose="02010803020104030203" pitchFamily="2" charset="-79"/>
              </a:rPr>
              <a:t>МУ Финансовое управление </a:t>
            </a:r>
            <a:r>
              <a:rPr lang="ru-RU" sz="32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itchFamily="34" charset="0"/>
                <a:cs typeface="Aharoni" panose="02010803020104030203" pitchFamily="2" charset="-79"/>
              </a:rPr>
              <a:t>формирует проект бюджета.</a:t>
            </a:r>
          </a:p>
          <a:p>
            <a:pPr marL="342900" lvl="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6">
                  <a:lumMod val="40000"/>
                  <a:lumOff val="60000"/>
                </a:schemeClr>
              </a:buClr>
              <a:buFont typeface="+mj-lt"/>
              <a:buAutoNum type="arabicPeriod"/>
            </a:pPr>
            <a:r>
              <a:rPr lang="ru-RU" sz="32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itchFamily="34" charset="0"/>
                <a:cs typeface="Aharoni" panose="02010803020104030203" pitchFamily="2" charset="-79"/>
              </a:rPr>
              <a:t>Следующий этап </a:t>
            </a:r>
            <a:r>
              <a:rPr lang="ru-RU" sz="3200" b="1" i="1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itchFamily="34" charset="0"/>
                <a:cs typeface="Aharoni" panose="02010803020104030203" pitchFamily="2" charset="-79"/>
              </a:rPr>
              <a:t>– </a:t>
            </a:r>
            <a:r>
              <a:rPr lang="ru-RU" sz="3200" b="1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haroni" panose="02010803020104030203" pitchFamily="2" charset="-79"/>
              </a:rPr>
              <a:t>рассмотрение проекта бюджета.</a:t>
            </a:r>
            <a:r>
              <a:rPr lang="ru-RU" sz="32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itchFamily="34" charset="0"/>
                <a:cs typeface="Aharoni" panose="02010803020104030203" pitchFamily="2" charset="-79"/>
              </a:rPr>
              <a:t> Проект бюджета рассматривается на заседании Комиссии по бюджетному процессу, затем назначаются публичные слушания. Публичные слушания проводятся с целью информирования граждан, сбора предложений и замечаний населения по проекту бюджета  МО «</a:t>
            </a:r>
            <a:r>
              <a:rPr lang="ru-RU" sz="32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Arial" pitchFamily="34" charset="0"/>
                <a:cs typeface="Aharoni" panose="02010803020104030203" pitchFamily="2" charset="-79"/>
              </a:rPr>
              <a:t>Бичурский</a:t>
            </a:r>
            <a:r>
              <a:rPr lang="ru-RU" sz="32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itchFamily="34" charset="0"/>
                <a:cs typeface="Aharoni" panose="02010803020104030203" pitchFamily="2" charset="-79"/>
              </a:rPr>
              <a:t> район» .  </a:t>
            </a:r>
          </a:p>
          <a:p>
            <a:pPr marL="342900" lvl="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6">
                  <a:lumMod val="40000"/>
                  <a:lumOff val="60000"/>
                </a:schemeClr>
              </a:buClr>
              <a:buFont typeface="+mj-lt"/>
              <a:buAutoNum type="arabicPeriod"/>
            </a:pPr>
            <a:r>
              <a:rPr lang="ru-RU" sz="3200" b="1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haroni" panose="02010803020104030203" pitchFamily="2" charset="-79"/>
              </a:rPr>
              <a:t>Утверждение проекта бюджета</a:t>
            </a:r>
            <a:r>
              <a:rPr lang="ru-RU" sz="3200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haroni" panose="02010803020104030203" pitchFamily="2" charset="-79"/>
              </a:rPr>
              <a:t> – </a:t>
            </a:r>
            <a:r>
              <a:rPr lang="ru-RU" sz="32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itchFamily="34" charset="0"/>
                <a:cs typeface="Aharoni" panose="02010803020104030203" pitchFamily="2" charset="-79"/>
              </a:rPr>
              <a:t>бюджет утверждается решением Совета депутатов  МО «</a:t>
            </a:r>
            <a:r>
              <a:rPr lang="ru-RU" sz="32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Arial" pitchFamily="34" charset="0"/>
                <a:cs typeface="Aharoni" panose="02010803020104030203" pitchFamily="2" charset="-79"/>
              </a:rPr>
              <a:t>Бичурский</a:t>
            </a:r>
            <a:r>
              <a:rPr lang="ru-RU" sz="32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itchFamily="34" charset="0"/>
                <a:cs typeface="Aharoni" panose="02010803020104030203" pitchFamily="2" charset="-79"/>
              </a:rPr>
              <a:t> район»  . </a:t>
            </a:r>
          </a:p>
          <a:p>
            <a:pPr marL="342900" lvl="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6">
                  <a:lumMod val="40000"/>
                  <a:lumOff val="60000"/>
                </a:schemeClr>
              </a:buClr>
              <a:buFont typeface="+mj-lt"/>
              <a:buAutoNum type="arabicPeriod"/>
            </a:pPr>
            <a:r>
              <a:rPr lang="ru-RU" sz="3200" b="1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haroni" panose="02010803020104030203" pitchFamily="2" charset="-79"/>
              </a:rPr>
              <a:t>Исполнение бюджета</a:t>
            </a:r>
            <a:r>
              <a:rPr lang="ru-RU" sz="3200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haroni" panose="02010803020104030203" pitchFamily="2" charset="-79"/>
              </a:rPr>
              <a:t> – </a:t>
            </a:r>
            <a:r>
              <a:rPr lang="ru-RU" sz="32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itchFamily="34" charset="0"/>
                <a:cs typeface="Aharoni" panose="02010803020104030203" pitchFamily="2" charset="-79"/>
              </a:rPr>
              <a:t>ежеквартальные отчеты об исполнении бюджета</a:t>
            </a:r>
            <a:r>
              <a:rPr lang="en-US" sz="3200" dirty="0">
                <a:solidFill>
                  <a:schemeClr val="tx2">
                    <a:lumMod val="20000"/>
                    <a:lumOff val="8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ru-RU" sz="32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itchFamily="34" charset="0"/>
                <a:cs typeface="Aharoni" panose="02010803020104030203" pitchFamily="2" charset="-79"/>
              </a:rPr>
              <a:t>утверждаются постановлением  МКУ Администрация </a:t>
            </a:r>
            <a:r>
              <a:rPr lang="ru-RU" sz="3200" dirty="0">
                <a:solidFill>
                  <a:srgbClr val="76DBF4">
                    <a:lumMod val="20000"/>
                    <a:lumOff val="80000"/>
                  </a:srgbClr>
                </a:solidFill>
                <a:latin typeface="Arial" pitchFamily="34" charset="0"/>
                <a:cs typeface="Aharoni" panose="02010803020104030203" pitchFamily="2" charset="-79"/>
              </a:rPr>
              <a:t>МО «</a:t>
            </a:r>
            <a:r>
              <a:rPr lang="ru-RU" sz="3200" dirty="0" err="1">
                <a:solidFill>
                  <a:srgbClr val="76DBF4">
                    <a:lumMod val="20000"/>
                    <a:lumOff val="80000"/>
                  </a:srgbClr>
                </a:solidFill>
                <a:latin typeface="Arial" pitchFamily="34" charset="0"/>
                <a:cs typeface="Aharoni" panose="02010803020104030203" pitchFamily="2" charset="-79"/>
              </a:rPr>
              <a:t>Бичурский</a:t>
            </a:r>
            <a:r>
              <a:rPr lang="ru-RU" sz="3200" dirty="0">
                <a:solidFill>
                  <a:srgbClr val="76DBF4">
                    <a:lumMod val="20000"/>
                    <a:lumOff val="80000"/>
                  </a:srgbClr>
                </a:solidFill>
                <a:latin typeface="Arial" pitchFamily="34" charset="0"/>
                <a:cs typeface="Aharoni" panose="02010803020104030203" pitchFamily="2" charset="-79"/>
              </a:rPr>
              <a:t> район» </a:t>
            </a:r>
            <a:r>
              <a:rPr lang="ru-RU" sz="32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itchFamily="34" charset="0"/>
                <a:cs typeface="Aharoni" panose="02010803020104030203" pitchFamily="2" charset="-79"/>
              </a:rPr>
              <a:t>.</a:t>
            </a:r>
          </a:p>
          <a:p>
            <a:pPr marL="342900" lvl="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6">
                  <a:lumMod val="40000"/>
                  <a:lumOff val="60000"/>
                </a:schemeClr>
              </a:buClr>
              <a:buFont typeface="+mj-lt"/>
              <a:buAutoNum type="arabicPeriod"/>
            </a:pPr>
            <a:r>
              <a:rPr lang="ru-RU" sz="3200" b="1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haroni" panose="02010803020104030203" pitchFamily="2" charset="-79"/>
              </a:rPr>
              <a:t>Рассмотрение и утверждение годового отчета об исполнении бюджета</a:t>
            </a:r>
            <a:r>
              <a:rPr lang="ru-RU" sz="3200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haroni" panose="02010803020104030203" pitchFamily="2" charset="-79"/>
              </a:rPr>
              <a:t> – </a:t>
            </a:r>
            <a:r>
              <a:rPr lang="ru-RU" sz="32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itchFamily="34" charset="0"/>
                <a:cs typeface="Aharoni" panose="02010803020104030203" pitchFamily="2" charset="-79"/>
              </a:rPr>
              <a:t>годовой отчет утверждается решением Совета депутатов МО «</a:t>
            </a:r>
            <a:r>
              <a:rPr lang="ru-RU" sz="32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Arial" pitchFamily="34" charset="0"/>
                <a:cs typeface="Aharoni" panose="02010803020104030203" pitchFamily="2" charset="-79"/>
              </a:rPr>
              <a:t>Бичурский</a:t>
            </a:r>
            <a:r>
              <a:rPr lang="ru-RU" sz="32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itchFamily="34" charset="0"/>
                <a:cs typeface="Aharoni" panose="02010803020104030203" pitchFamily="2" charset="-79"/>
              </a:rPr>
              <a:t> район»   . </a:t>
            </a:r>
          </a:p>
          <a:p>
            <a:endParaRPr lang="ru-RU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996966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0" y="3176593"/>
            <a:ext cx="9144000" cy="181588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>
                <a:solidFill>
                  <a:srgbClr val="5ECCF3"/>
                </a:solidFill>
                <a:latin typeface="Segoe"/>
              </a:rPr>
              <a:t>Исполнение бюджета муниципального образования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>
                <a:solidFill>
                  <a:srgbClr val="5ECCF3"/>
                </a:solidFill>
                <a:latin typeface="Segoe"/>
              </a:rPr>
              <a:t>«Бичурский </a:t>
            </a:r>
            <a:r>
              <a:rPr lang="ru-RU" sz="2800" b="1" dirty="0" smtClean="0">
                <a:solidFill>
                  <a:srgbClr val="5ECCF3"/>
                </a:solidFill>
                <a:latin typeface="Segoe"/>
              </a:rPr>
              <a:t>муниципальный район РБ»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 smtClean="0">
                <a:solidFill>
                  <a:srgbClr val="5ECCF3"/>
                </a:solidFill>
                <a:latin typeface="Segoe"/>
              </a:rPr>
              <a:t>за 2025 </a:t>
            </a:r>
            <a:r>
              <a:rPr lang="ru-RU" sz="2800" b="1" dirty="0">
                <a:solidFill>
                  <a:srgbClr val="5ECCF3"/>
                </a:solidFill>
                <a:latin typeface="Segoe"/>
              </a:rPr>
              <a:t>год</a:t>
            </a:r>
            <a:endParaRPr lang="en-US" sz="2800" b="1" dirty="0">
              <a:solidFill>
                <a:srgbClr val="5ECCF3"/>
              </a:solidFill>
              <a:latin typeface="Segoe"/>
            </a:endParaRPr>
          </a:p>
        </p:txBody>
      </p:sp>
      <p:sp>
        <p:nvSpPr>
          <p:cNvPr id="17419" name="Rectangle 11"/>
          <p:cNvSpPr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miter lim="800000"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white"/>
                </a:solidFill>
                <a:latin typeface="Arial" pitchFamily="34" charset="0"/>
              </a:rPr>
              <a:t>Администрация Бичурского </a:t>
            </a:r>
            <a:r>
              <a:rPr lang="ru-RU" sz="2000" b="1" dirty="0">
                <a:solidFill>
                  <a:prstClr val="white"/>
                </a:solidFill>
                <a:latin typeface="Arial" pitchFamily="34" charset="0"/>
              </a:rPr>
              <a:t>муниципального </a:t>
            </a:r>
            <a:r>
              <a:rPr lang="ru-RU" sz="2000" b="1" dirty="0" smtClean="0">
                <a:solidFill>
                  <a:prstClr val="white"/>
                </a:solidFill>
                <a:latin typeface="Arial" pitchFamily="34" charset="0"/>
              </a:rPr>
              <a:t>района РБ</a:t>
            </a:r>
            <a:endParaRPr lang="ru-RU" sz="1400" b="1" dirty="0">
              <a:solidFill>
                <a:prstClr val="white"/>
              </a:solidFill>
              <a:latin typeface="Arial" pitchFamily="34" charset="0"/>
            </a:endParaRPr>
          </a:p>
        </p:txBody>
      </p:sp>
      <p:pic>
        <p:nvPicPr>
          <p:cNvPr id="30723" name="Picture 12" descr="Герб Бичуры 11"/>
          <p:cNvPicPr>
            <a:picLocks noChangeAspect="1" noChangeArrowheads="1"/>
          </p:cNvPicPr>
          <p:nvPr/>
        </p:nvPicPr>
        <p:blipFill>
          <a:blip r:embed="rId3">
            <a:lum bright="12000"/>
          </a:blip>
          <a:srcRect l="14706" t="20589" r="14706" b="23531"/>
          <a:stretch>
            <a:fillRect/>
          </a:stretch>
        </p:blipFill>
        <p:spPr bwMode="auto">
          <a:xfrm>
            <a:off x="3848100" y="698500"/>
            <a:ext cx="1347788" cy="144780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63936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ppt/theme/theme4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3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6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7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1379</TotalTime>
  <Words>2291</Words>
  <Application>Microsoft Office PowerPoint</Application>
  <PresentationFormat>Экран (4:3)</PresentationFormat>
  <Paragraphs>636</Paragraphs>
  <Slides>39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7</vt:i4>
      </vt:variant>
      <vt:variant>
        <vt:lpstr>Заголовки слайдов</vt:lpstr>
      </vt:variant>
      <vt:variant>
        <vt:i4>39</vt:i4>
      </vt:variant>
    </vt:vector>
  </HeadingPairs>
  <TitlesOfParts>
    <vt:vector size="46" baseType="lpstr">
      <vt:lpstr>Тема Office</vt:lpstr>
      <vt:lpstr>1_Тема Office</vt:lpstr>
      <vt:lpstr>Сектор</vt:lpstr>
      <vt:lpstr>Воздушный поток</vt:lpstr>
      <vt:lpstr>13_Воздушный поток</vt:lpstr>
      <vt:lpstr>16_Воздушный поток</vt:lpstr>
      <vt:lpstr>17_Воздушный поток</vt:lpstr>
      <vt:lpstr> </vt:lpstr>
      <vt:lpstr>Презентация PowerPoint</vt:lpstr>
      <vt:lpstr>Презентация PowerPoint</vt:lpstr>
      <vt:lpstr>Презентация PowerPoint</vt:lpstr>
      <vt:lpstr> Бюджетная система  Российской Федерации  </vt:lpstr>
      <vt:lpstr>Основные термины и понятия</vt:lpstr>
      <vt:lpstr>Межбюджетные трансферты  </vt:lpstr>
      <vt:lpstr>Бюджетный процесс  МО «Бичурский район»</vt:lpstr>
      <vt:lpstr>Презентация PowerPoint</vt:lpstr>
      <vt:lpstr>Презентация PowerPoint</vt:lpstr>
      <vt:lpstr>Презентация PowerPoint</vt:lpstr>
      <vt:lpstr>Презентация PowerPoint</vt:lpstr>
      <vt:lpstr>Анализ поступления собственных налоговых доходов в Бичурского МР РБ</vt:lpstr>
      <vt:lpstr>Презентация PowerPoint</vt:lpstr>
      <vt:lpstr>Презентация PowerPoint</vt:lpstr>
      <vt:lpstr>Презентация PowerPoint</vt:lpstr>
      <vt:lpstr>Презентация PowerPoint</vt:lpstr>
      <vt:lpstr>Показатель собираемости в 2025 году имущественных налогов муниципальных образований сельских поселений Бичурского района (включая транспортный налог)</vt:lpstr>
      <vt:lpstr>Презентация PowerPoint</vt:lpstr>
      <vt:lpstr>Анализ поступления собственных  неналоговых доходов</vt:lpstr>
      <vt:lpstr>Презентация PowerPoint</vt:lpstr>
      <vt:lpstr>Презентация PowerPoint</vt:lpstr>
      <vt:lpstr>О работе комиссии по повышению доходов, снижению убыточности, предупреждения банкротства организации и легализации оплаты труда и занятости населения</vt:lpstr>
      <vt:lpstr>О работе комиссии по повышению доходов, снижению убыточности, предупреждения банкротства организации и легализации оплаты труда и занятости населения</vt:lpstr>
      <vt:lpstr>О работе комиссии по повышению доходов, снижению убыточности, предупреждения банкротства организации и легализации оплаты труда и занятости населения</vt:lpstr>
      <vt:lpstr> Мероприятия по увеличению доходной части консолидированного бюджета</vt:lpstr>
      <vt:lpstr>Структура безвозмездных поступлений </vt:lpstr>
      <vt:lpstr>Презентация PowerPoint</vt:lpstr>
      <vt:lpstr>Презентация PowerPoint</vt:lpstr>
      <vt:lpstr>Динамика расходов </vt:lpstr>
      <vt:lpstr>Динамика расходов по разделам        </vt:lpstr>
      <vt:lpstr>Презентация PowerPoint</vt:lpstr>
      <vt:lpstr>Исполнение расходов по муниципальным программам (млн. руб)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User16</dc:creator>
  <cp:lastModifiedBy>R16</cp:lastModifiedBy>
  <cp:revision>98</cp:revision>
  <cp:lastPrinted>2026-03-12T02:33:55Z</cp:lastPrinted>
  <dcterms:created xsi:type="dcterms:W3CDTF">2020-03-23T10:42:16Z</dcterms:created>
  <dcterms:modified xsi:type="dcterms:W3CDTF">2026-03-23T01:27:09Z</dcterms:modified>
</cp:coreProperties>
</file>