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5"/>
  </p:notesMasterIdLst>
  <p:sldIdLst>
    <p:sldId id="542" r:id="rId2"/>
    <p:sldId id="538" r:id="rId3"/>
    <p:sldId id="517" r:id="rId4"/>
    <p:sldId id="539" r:id="rId5"/>
    <p:sldId id="596" r:id="rId6"/>
    <p:sldId id="573" r:id="rId7"/>
    <p:sldId id="595" r:id="rId8"/>
    <p:sldId id="590" r:id="rId9"/>
    <p:sldId id="574" r:id="rId10"/>
    <p:sldId id="575" r:id="rId11"/>
    <p:sldId id="576" r:id="rId12"/>
    <p:sldId id="601" r:id="rId13"/>
    <p:sldId id="600" r:id="rId14"/>
  </p:sldIdLst>
  <p:sldSz cx="9144000" cy="6858000" type="screen4x3"/>
  <p:notesSz cx="6797675" cy="9926638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FF"/>
    <a:srgbClr val="CCECFF"/>
    <a:srgbClr val="CCFFFF"/>
    <a:srgbClr val="0066CC"/>
    <a:srgbClr val="666633"/>
    <a:srgbClr val="008080"/>
    <a:srgbClr val="FF1919"/>
    <a:srgbClr val="008000"/>
    <a:srgbClr val="33CC33"/>
    <a:srgbClr val="0099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12" autoAdjust="0"/>
    <p:restoredTop sz="93136" autoAdjust="0"/>
  </p:normalViewPr>
  <p:slideViewPr>
    <p:cSldViewPr>
      <p:cViewPr varScale="1">
        <p:scale>
          <a:sx n="86" d="100"/>
          <a:sy n="86" d="100"/>
        </p:scale>
        <p:origin x="-734" y="-91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6065" cy="49598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092" y="1"/>
            <a:ext cx="2946065" cy="49598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36AB64-B403-4B21-869F-DE7C9EA34624}" type="datetimeFigureOut">
              <a:rPr lang="ru-RU" smtClean="0"/>
              <a:pPr/>
              <a:t>12.02.2018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161" y="4714452"/>
            <a:ext cx="5439355" cy="4467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28905"/>
            <a:ext cx="2946065" cy="49598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092" y="9428905"/>
            <a:ext cx="2946065" cy="49598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515863-8804-4588-81D2-C866675C329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132038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A2F13BF-0A45-41CC-A333-97041E10DCAF}" type="slidenum">
              <a:rPr lang="ru-RU"/>
              <a:pPr/>
              <a:t>2</a:t>
            </a:fld>
            <a:endParaRPr lang="ru-RU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xmlns="" val="2465305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A2F13BF-0A45-41CC-A333-97041E10DCAF}" type="slidenum">
              <a:rPr lang="ru-RU"/>
              <a:pPr/>
              <a:t>4</a:t>
            </a:fld>
            <a:endParaRPr lang="ru-RU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xmlns="" val="17721027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A2F13BF-0A45-41CC-A333-97041E10DCAF}" type="slidenum">
              <a:rPr lang="ru-RU"/>
              <a:pPr/>
              <a:t>6</a:t>
            </a:fld>
            <a:endParaRPr lang="ru-RU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xmlns="" val="23165610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A2F13BF-0A45-41CC-A333-97041E10DCAF}" type="slidenum">
              <a:rPr lang="ru-RU"/>
              <a:pPr/>
              <a:t>9</a:t>
            </a:fld>
            <a:endParaRPr lang="ru-RU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xmlns="" val="30498699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A2F13BF-0A45-41CC-A333-97041E10DCAF}" type="slidenum">
              <a:rPr lang="ru-RU"/>
              <a:pPr/>
              <a:t>10</a:t>
            </a:fld>
            <a:endParaRPr lang="ru-RU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xmlns="" val="31992629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A2F13BF-0A45-41CC-A333-97041E10DCAF}" type="slidenum">
              <a:rPr lang="ru-RU"/>
              <a:pPr/>
              <a:t>11</a:t>
            </a:fld>
            <a:endParaRPr lang="ru-RU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xmlns="" val="266131422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A2F13BF-0A45-41CC-A333-97041E10DCAF}" type="slidenum">
              <a:rPr lang="ru-RU">
                <a:solidFill>
                  <a:prstClr val="black"/>
                </a:solidFill>
              </a:rPr>
              <a:pPr/>
              <a:t>12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xmlns="" val="11560071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229B7D-C4D1-42DB-B457-C0A208D11A99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xmlns="" val="3666729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BB616D-FB63-4A3C-B132-6C9C3FAB4D61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xmlns="" val="8548637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28600"/>
            <a:ext cx="2286000" cy="13716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0" y="228600"/>
            <a:ext cx="6705600" cy="13716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6ECE32-E64F-4F4F-8072-5737B49380DE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xmlns="" val="13154530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07BB5C-AEA1-427F-A46E-1081119C443E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xmlns="" val="19852126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AF9223-8CB2-4C25-A797-D487A29B2C0E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xmlns="" val="404096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990600"/>
            <a:ext cx="4038600" cy="60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990600"/>
            <a:ext cx="4038600" cy="60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F0F9B1-522B-4CB4-B491-E6E17F11A584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xmlns="" val="25656397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114A49-BC27-492E-AFC7-A92FB7EEF241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xmlns="" val="26520078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FB1BC2-807B-4DE0-B9E5-2E89AE21C264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xmlns="" val="10886947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C81E71-B51B-47C8-8614-0274BA586E4C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xmlns="" val="25432815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DFF62B-82A1-4ECE-9581-CA4C621B3432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xmlns="" val="19120129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525FF9-0BEA-47F8-98F9-15D7269E26E8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xmlns="" val="1992545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59" name="Rectangle 39"/>
          <p:cNvSpPr>
            <a:spLocks noGrp="1" noChangeArrowheads="1"/>
          </p:cNvSpPr>
          <p:nvPr>
            <p:ph type="title"/>
          </p:nvPr>
        </p:nvSpPr>
        <p:spPr bwMode="auto">
          <a:xfrm>
            <a:off x="0" y="228600"/>
            <a:ext cx="9144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  <a:endParaRPr lang="en-US" altLang="ru-RU" smtClean="0"/>
          </a:p>
        </p:txBody>
      </p:sp>
      <p:sp>
        <p:nvSpPr>
          <p:cNvPr id="5160" name="Rectangle 4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endParaRPr lang="en-US" altLang="ru-RU"/>
          </a:p>
        </p:txBody>
      </p:sp>
      <p:sp>
        <p:nvSpPr>
          <p:cNvPr id="5161" name="Rectangle 4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endParaRPr lang="en-US" altLang="ru-RU"/>
          </a:p>
        </p:txBody>
      </p:sp>
      <p:sp>
        <p:nvSpPr>
          <p:cNvPr id="5162" name="Rectangle 4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fld id="{794EB1E7-4A1A-4206-9304-4BD84AAD5FBC}" type="slidenum">
              <a:rPr lang="en-US" altLang="ru-RU"/>
              <a:pPr/>
              <a:t>‹#›</a:t>
            </a:fld>
            <a:endParaRPr lang="en-US" altLang="ru-RU"/>
          </a:p>
        </p:txBody>
      </p:sp>
      <p:sp>
        <p:nvSpPr>
          <p:cNvPr id="5163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990600"/>
            <a:ext cx="82296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1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1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n"/>
        <a:defRPr sz="1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1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1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1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1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1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1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consultantplus://offline/ref=9D17F36CBF83DBDB7F9D03EC23121F0BABF3D1605795F6DC80BF5BD1D6C684D92892350937788FC0F94AJ" TargetMode="External"/><Relationship Id="rId3" Type="http://schemas.openxmlformats.org/officeDocument/2006/relationships/hyperlink" Target="consultantplus://offline/ref=9D17F36CBF83DBDB7F9D03EC23121F0BABF3D1605795F6DC80BF5BD1D6FC46J" TargetMode="External"/><Relationship Id="rId7" Type="http://schemas.openxmlformats.org/officeDocument/2006/relationships/hyperlink" Target="consultantplus://offline/ref=9D17F36CBF83DBDB7F9D03EC23121F0BABF3D1605795F6DC80BF5BD1D6C684D92892350937788EC9F940J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hyperlink" Target="consultantplus://offline/ref=9D17F36CBF83DBDB7F9D03EC23121F0BABF3D1605795F6DC80BF5BD1D6C684D92892350937788EC8F940J" TargetMode="External"/><Relationship Id="rId5" Type="http://schemas.openxmlformats.org/officeDocument/2006/relationships/hyperlink" Target="consultantplus://offline/ref=9D17F36CBF83DBDB7F9D03EC23121F0BABF3D1605795F6DC80BF5BD1D6C684D92892350FF34FJ" TargetMode="External"/><Relationship Id="rId4" Type="http://schemas.openxmlformats.org/officeDocument/2006/relationships/hyperlink" Target="consultantplus://offline/ref=CA6C16F9A8EB801906AD977478EA6D17EFDEABD59598846E39E2D79128946EBB5F6358EDF7Q4F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9D17F36CBF83DBDB7F9D03EC23121F0BABF3D1605795F6DC80BF5BD1D6C684D92892350937788EC8F940J" TargetMode="External"/><Relationship Id="rId2" Type="http://schemas.openxmlformats.org/officeDocument/2006/relationships/hyperlink" Target="consultantplus://offline/ref=9D17F36CBF83DBDB7F9D03EC23121F0BABF3D1605795F6DC80BF5BD1D6C684D92892350FF34FJ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consultantplus://offline/ref=9D17F36CBF83DBDB7F9D03EC23121F0BABF3D1605795F6DC80BF5BD1D6C684D92892350937788FC0F94AJ" TargetMode="External"/><Relationship Id="rId4" Type="http://schemas.openxmlformats.org/officeDocument/2006/relationships/hyperlink" Target="consultantplus://offline/ref=9D17F36CBF83DBDB7F9D03EC23121F0BABF3D1605795F6DC80BF5BD1D6C684D92892350937788EC9F940J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7A3A00757323EBBD36A7A3620433EB9E80BCD09639D3B73AA518343D769E9D61A6C4CF5CO2UBF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hyperlink" Target="consultantplus://offline/ref=9D17F36CBF83DBDB7F9D03EC23121F0BABF3D1605795F6DC80BF5BD1D6C684D92892350936F749J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9D17F36CBF83DBDB7F9D03EC23121F0BABF3D1605795F6DC80BF5BD1D6C684D92892350937788EC8F940J" TargetMode="External"/><Relationship Id="rId2" Type="http://schemas.openxmlformats.org/officeDocument/2006/relationships/hyperlink" Target="consultantplus://offline/ref=9D17F36CBF83DBDB7F9D03EC23121F0BABF3D1605795F6DC80BF5BD1D6C684D92892350FF34FJ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consultantplus://offline/ref=9D17F36CBF83DBDB7F9D03EC23121F0BABF3D1605795F6DC80BF5BD1D6C684D92892350937788FC0F94AJ" TargetMode="External"/><Relationship Id="rId4" Type="http://schemas.openxmlformats.org/officeDocument/2006/relationships/hyperlink" Target="consultantplus://offline/ref=9D17F36CBF83DBDB7F9D03EC23121F0BABF3D1605795F6DC80BF5BD1D6C684D92892350937788EC9F940J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9D17F36CBF83DBDB7F9D03EC23121F0BABF3D1605795F6DC80BF5BD1D6C684D92892350936F749J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452320" y="6134051"/>
            <a:ext cx="1458642" cy="609592"/>
          </a:xfrm>
        </p:spPr>
        <p:txBody>
          <a:bodyPr>
            <a:normAutofit/>
          </a:bodyPr>
          <a:lstStyle/>
          <a:p>
            <a:r>
              <a:rPr lang="ru-RU" smtClean="0"/>
              <a:t>2018 </a:t>
            </a:r>
            <a:r>
              <a:rPr lang="ru-RU" dirty="0" smtClean="0"/>
              <a:t>г.</a:t>
            </a:r>
            <a:endParaRPr lang="ru-RU" dirty="0"/>
          </a:p>
        </p:txBody>
      </p:sp>
      <p:pic>
        <p:nvPicPr>
          <p:cNvPr id="1026" name="Picture 2" descr="http://xn--b1albaivddfefauu0c.xn--80aaaac8algcbgbck3fl0q.xn--p1ai/u/8_2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37220" y="2134118"/>
            <a:ext cx="4274750" cy="3938617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14282" y="548680"/>
            <a:ext cx="875020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Администрация Главы Республики Бурятия и Правительства Республики Бурятия</a:t>
            </a:r>
            <a:endParaRPr lang="ru-RU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Комитет специальных программ</a:t>
            </a:r>
            <a:br>
              <a:rPr lang="ru-RU" sz="2400" b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400" b="0" dirty="0" smtClean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Отдел по профилактике коррупционных и иных правонарушений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3" name="AutoShape 13"/>
          <p:cNvSpPr>
            <a:spLocks noChangeArrowheads="1"/>
          </p:cNvSpPr>
          <p:nvPr/>
        </p:nvSpPr>
        <p:spPr bwMode="auto">
          <a:xfrm>
            <a:off x="179512" y="404664"/>
            <a:ext cx="8776299" cy="6192688"/>
          </a:xfrm>
          <a:prstGeom prst="flowChartAlternateProcess">
            <a:avLst/>
          </a:prstGeom>
          <a:solidFill>
            <a:schemeClr val="bg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just"/>
            <a:r>
              <a:rPr lang="ru-RU" sz="1400" b="1" dirty="0" smtClean="0">
                <a:solidFill>
                  <a:schemeClr val="bg1">
                    <a:lumMod val="75000"/>
                  </a:schemeClr>
                </a:solidFill>
              </a:rPr>
              <a:t>     1)  Служащий обязан </a:t>
            </a:r>
            <a:r>
              <a:rPr lang="ru-RU" sz="1400" b="1" dirty="0">
                <a:solidFill>
                  <a:schemeClr val="bg1">
                    <a:lumMod val="75000"/>
                  </a:schemeClr>
                </a:solidFill>
              </a:rPr>
              <a:t>уведомить в порядке, определенном представителем </a:t>
            </a:r>
            <a:r>
              <a:rPr lang="ru-RU" sz="1400" b="1" dirty="0" smtClean="0">
                <a:solidFill>
                  <a:schemeClr val="bg1">
                    <a:lumMod val="75000"/>
                  </a:schemeClr>
                </a:solidFill>
              </a:rPr>
              <a:t>нанимателя, </a:t>
            </a:r>
            <a:r>
              <a:rPr lang="ru-RU" sz="1400" b="1" dirty="0">
                <a:solidFill>
                  <a:schemeClr val="bg1">
                    <a:lumMod val="75000"/>
                  </a:schemeClr>
                </a:solidFill>
              </a:rPr>
              <a:t>о возникшем конфликте интересов или о возможности его возникновения, как только ему станет об этом </a:t>
            </a:r>
            <a:r>
              <a:rPr lang="ru-RU" sz="1400" b="1" dirty="0" smtClean="0">
                <a:solidFill>
                  <a:schemeClr val="bg1">
                    <a:lumMod val="75000"/>
                  </a:schemeClr>
                </a:solidFill>
              </a:rPr>
              <a:t>известно.</a:t>
            </a:r>
          </a:p>
          <a:p>
            <a:pPr algn="just"/>
            <a:endParaRPr lang="ru-RU" sz="1400" dirty="0" smtClean="0">
              <a:solidFill>
                <a:srgbClr val="FF0000"/>
              </a:solidFill>
            </a:endParaRPr>
          </a:p>
          <a:p>
            <a:pPr algn="just"/>
            <a:r>
              <a:rPr lang="ru-RU" sz="1400" dirty="0" smtClean="0">
                <a:solidFill>
                  <a:srgbClr val="FF0000"/>
                </a:solidFill>
              </a:rPr>
              <a:t>Непринятие </a:t>
            </a:r>
            <a:r>
              <a:rPr lang="ru-RU" sz="1400" dirty="0">
                <a:solidFill>
                  <a:srgbClr val="FF0000"/>
                </a:solidFill>
              </a:rPr>
              <a:t>муниципальным служащим, являющимся стороной конфликта интересов, мер по предотвращению или урегулированию конфликта интересов является правонарушением, влекущим увольнение муниципального служащего с муниципальной службы.</a:t>
            </a:r>
          </a:p>
          <a:p>
            <a:pPr algn="just"/>
            <a:endParaRPr lang="ru-RU" sz="1400" b="1" dirty="0" smtClean="0">
              <a:solidFill>
                <a:schemeClr val="bg1">
                  <a:lumMod val="75000"/>
                </a:schemeClr>
              </a:solidFill>
            </a:endParaRPr>
          </a:p>
          <a:p>
            <a:pPr algn="just"/>
            <a:r>
              <a:rPr lang="ru-RU" sz="1400" b="1" dirty="0" smtClean="0">
                <a:solidFill>
                  <a:schemeClr val="bg1">
                    <a:lumMod val="75000"/>
                  </a:schemeClr>
                </a:solidFill>
              </a:rPr>
              <a:t>     </a:t>
            </a:r>
            <a:endParaRPr lang="ru-RU" sz="1400" b="1" dirty="0">
              <a:solidFill>
                <a:schemeClr val="bg1">
                  <a:lumMod val="75000"/>
                </a:schemeClr>
              </a:solidFill>
            </a:endParaRPr>
          </a:p>
          <a:p>
            <a:pPr algn="just"/>
            <a:r>
              <a:rPr lang="ru-RU" sz="1400" b="1" dirty="0" smtClean="0">
                <a:solidFill>
                  <a:schemeClr val="bg1">
                    <a:lumMod val="75000"/>
                  </a:schemeClr>
                </a:solidFill>
              </a:rPr>
              <a:t> 2) Представитель </a:t>
            </a:r>
            <a:r>
              <a:rPr lang="ru-RU" sz="1400" b="1" dirty="0">
                <a:solidFill>
                  <a:schemeClr val="bg1">
                    <a:lumMod val="75000"/>
                  </a:schemeClr>
                </a:solidFill>
              </a:rPr>
              <a:t>нанимателя (работодатель), которому стало известно о возникновении у муниципального служащего личной заинтересованности, которая приводит или может привести к конфликту интересов, обязан принять меры по предотвращению или урегулированию конфликта интересов, вплоть до отстранения этого муниципального служащего от замещаемой должности муниципальной службы на период урегулирования конфликта интересов с сохранением за ним денежного содержания на все время отстранения от замещаемой должности муниципальной </a:t>
            </a:r>
            <a:r>
              <a:rPr lang="ru-RU" sz="1400" b="1" dirty="0" smtClean="0">
                <a:solidFill>
                  <a:schemeClr val="bg1">
                    <a:lumMod val="75000"/>
                  </a:schemeClr>
                </a:solidFill>
              </a:rPr>
              <a:t>службы.</a:t>
            </a:r>
          </a:p>
          <a:p>
            <a:pPr algn="just"/>
            <a:endParaRPr lang="ru-RU" sz="1400" b="1" dirty="0" smtClean="0">
              <a:solidFill>
                <a:schemeClr val="bg1">
                  <a:lumMod val="75000"/>
                </a:schemeClr>
              </a:solidFill>
            </a:endParaRPr>
          </a:p>
          <a:p>
            <a:pPr algn="just"/>
            <a:r>
              <a:rPr lang="ru-RU" sz="1400" dirty="0" smtClean="0">
                <a:solidFill>
                  <a:srgbClr val="FF0000"/>
                </a:solidFill>
              </a:rPr>
              <a:t>Непринятие </a:t>
            </a:r>
            <a:r>
              <a:rPr lang="ru-RU" sz="1400" dirty="0">
                <a:solidFill>
                  <a:srgbClr val="FF0000"/>
                </a:solidFill>
              </a:rPr>
              <a:t>муниципальным служащим, являющимся представителем нанимателя, которому стало известно о возникновении у подчиненного ему муниципального служащего личной заинтересованности, которая приводит или может привести к конфликту интересов, мер по предотвращению или урегулированию конфликта интересов является правонарушением, влекущим увольнение муниципального служащего, являющегося представителем нанимателя, с муниципальной службы.</a:t>
            </a:r>
          </a:p>
          <a:p>
            <a:pPr algn="just"/>
            <a:r>
              <a:rPr lang="ru-RU" sz="1400" b="1" dirty="0" smtClean="0">
                <a:solidFill>
                  <a:schemeClr val="bg1">
                    <a:lumMod val="75000"/>
                  </a:schemeClr>
                </a:solidFill>
              </a:rPr>
              <a:t>     </a:t>
            </a:r>
            <a:r>
              <a:rPr lang="ru-RU" b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 </a:t>
            </a:r>
            <a:endParaRPr lang="ru-RU" b="1" dirty="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3783752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13" grpId="0" animBg="1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3" name="AutoShape 13"/>
          <p:cNvSpPr>
            <a:spLocks noChangeArrowheads="1"/>
          </p:cNvSpPr>
          <p:nvPr/>
        </p:nvSpPr>
        <p:spPr bwMode="auto">
          <a:xfrm>
            <a:off x="251520" y="404664"/>
            <a:ext cx="8776299" cy="5976664"/>
          </a:xfrm>
          <a:prstGeom prst="flowChartAlternateProcess">
            <a:avLst/>
          </a:prstGeom>
          <a:solidFill>
            <a:schemeClr val="bg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just"/>
            <a:r>
              <a:rPr lang="ru-RU" sz="1600" dirty="0" smtClean="0">
                <a:solidFill>
                  <a:schemeClr val="bg1">
                    <a:lumMod val="75000"/>
                  </a:schemeClr>
                </a:solidFill>
              </a:rPr>
              <a:t>      </a:t>
            </a:r>
            <a:r>
              <a:rPr lang="ru-RU" sz="1600" b="1" dirty="0" smtClean="0">
                <a:solidFill>
                  <a:schemeClr val="bg1">
                    <a:lumMod val="75000"/>
                  </a:schemeClr>
                </a:solidFill>
              </a:rPr>
              <a:t>3) </a:t>
            </a:r>
            <a:r>
              <a:rPr lang="ru-RU" sz="1600" dirty="0" smtClean="0">
                <a:solidFill>
                  <a:schemeClr val="bg1">
                    <a:lumMod val="75000"/>
                  </a:schemeClr>
                </a:solidFill>
              </a:rPr>
              <a:t>В </a:t>
            </a:r>
            <a:r>
              <a:rPr lang="ru-RU" sz="1600" dirty="0">
                <a:solidFill>
                  <a:schemeClr val="bg1">
                    <a:lumMod val="75000"/>
                  </a:schemeClr>
                </a:solidFill>
              </a:rPr>
              <a:t>случае, если владение лицом, замещающим должность муниципальной службы, ценными бумагами (долями участия, паями в уставных (складочных) капиталах организаций) приводит или может привести к конфликту интересов, указанное лицо обязано передать принадлежащие ему ценные бумаги (доли участия, паи в уставных (складочных) капиталах организаций) в доверительное управление в соответствии с </a:t>
            </a:r>
            <a:r>
              <a:rPr lang="ru-RU" sz="1600" dirty="0" smtClean="0">
                <a:solidFill>
                  <a:schemeClr val="bg1">
                    <a:lumMod val="75000"/>
                  </a:schemeClr>
                </a:solidFill>
              </a:rPr>
              <a:t>гражданским  законодательством РФ.</a:t>
            </a:r>
          </a:p>
          <a:p>
            <a:pPr algn="just"/>
            <a:r>
              <a:rPr lang="ru-RU" sz="1600" b="1" dirty="0" smtClean="0">
                <a:solidFill>
                  <a:schemeClr val="bg1">
                    <a:lumMod val="75000"/>
                  </a:schemeClr>
                </a:solidFill>
              </a:rPr>
              <a:t>      4)</a:t>
            </a:r>
            <a:r>
              <a:rPr lang="ru-RU" sz="1600" dirty="0" smtClean="0">
                <a:solidFill>
                  <a:schemeClr val="bg1">
                    <a:lumMod val="75000"/>
                  </a:schemeClr>
                </a:solidFill>
              </a:rPr>
              <a:t> Для </a:t>
            </a:r>
            <a:r>
              <a:rPr lang="ru-RU" sz="1600" dirty="0">
                <a:solidFill>
                  <a:schemeClr val="bg1">
                    <a:lumMod val="75000"/>
                  </a:schemeClr>
                </a:solidFill>
              </a:rPr>
              <a:t>обеспечения соблюдения муниципальными служащими общих принципов служебного поведения и урегулирования конфликта интересов в органе местного самоуправления, аппарате избирательной комиссии муниципального образования </a:t>
            </a:r>
            <a:r>
              <a:rPr lang="ru-RU" sz="1600" dirty="0" smtClean="0">
                <a:solidFill>
                  <a:schemeClr val="bg1">
                    <a:lumMod val="75000"/>
                  </a:schemeClr>
                </a:solidFill>
              </a:rPr>
              <a:t>могут </a:t>
            </a:r>
            <a:r>
              <a:rPr lang="ru-RU" sz="1600" dirty="0">
                <a:solidFill>
                  <a:schemeClr val="bg1">
                    <a:lumMod val="75000"/>
                  </a:schemeClr>
                </a:solidFill>
              </a:rPr>
              <a:t>образовываться комиссии по соблюдению требований к служебному поведению муниципальных служащих и урегулированию конфликтов </a:t>
            </a:r>
            <a:r>
              <a:rPr lang="ru-RU" sz="1600" dirty="0" smtClean="0">
                <a:solidFill>
                  <a:schemeClr val="bg1">
                    <a:lumMod val="75000"/>
                  </a:schemeClr>
                </a:solidFill>
              </a:rPr>
              <a:t>интересов.</a:t>
            </a:r>
          </a:p>
          <a:p>
            <a:pPr algn="just"/>
            <a:endParaRPr lang="ru-RU" sz="1600" dirty="0" smtClean="0">
              <a:solidFill>
                <a:schemeClr val="bg1">
                  <a:lumMod val="75000"/>
                </a:schemeClr>
              </a:solidFill>
            </a:endParaRPr>
          </a:p>
          <a:p>
            <a:pPr algn="just"/>
            <a:r>
              <a:rPr lang="ru-RU" sz="1600" b="1" dirty="0" smtClean="0">
                <a:solidFill>
                  <a:schemeClr val="bg1">
                    <a:lumMod val="75000"/>
                  </a:schemeClr>
                </a:solidFill>
              </a:rPr>
              <a:t>         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ru-RU" sz="1600" b="1" dirty="0" smtClean="0">
                <a:solidFill>
                  <a:schemeClr val="bg1">
                    <a:lumMod val="75000"/>
                  </a:schemeClr>
                </a:solidFill>
              </a:rPr>
              <a:t>Муниципальный </a:t>
            </a:r>
            <a:r>
              <a:rPr lang="ru-RU" sz="1600" b="1" dirty="0">
                <a:solidFill>
                  <a:schemeClr val="bg1">
                    <a:lumMod val="75000"/>
                  </a:schemeClr>
                </a:solidFill>
              </a:rPr>
              <a:t>служащий, за исключением муниципального служащего, замещающего должность главы местной администрации по контракту, вправе с предварительным письменным уведомлением представителя нанимателя (работодателя) выполнять иную оплачиваемую работу, если это не повлечет за собой конфликт </a:t>
            </a:r>
            <a:r>
              <a:rPr lang="ru-RU" sz="1600" b="1" dirty="0" smtClean="0">
                <a:solidFill>
                  <a:schemeClr val="bg1">
                    <a:lumMod val="75000"/>
                  </a:schemeClr>
                </a:solidFill>
              </a:rPr>
              <a:t>интересов </a:t>
            </a:r>
            <a:r>
              <a:rPr lang="ru-RU" sz="1400" dirty="0" smtClean="0">
                <a:solidFill>
                  <a:schemeClr val="bg1">
                    <a:lumMod val="75000"/>
                  </a:schemeClr>
                </a:solidFill>
              </a:rPr>
              <a:t>(отсутствие уведомлений выявляются в ходе проведения прокурорских проверок сведений о доходах).</a:t>
            </a:r>
            <a:endParaRPr lang="ru-RU" sz="1400" i="1" dirty="0">
              <a:solidFill>
                <a:srgbClr val="FF0000"/>
              </a:solidFill>
            </a:endParaRPr>
          </a:p>
          <a:p>
            <a:pPr algn="just"/>
            <a:endParaRPr lang="ru-RU" sz="1600" i="1" dirty="0">
              <a:solidFill>
                <a:srgbClr val="FF0000"/>
              </a:solidFill>
            </a:endParaRPr>
          </a:p>
          <a:p>
            <a:pPr algn="just"/>
            <a:endParaRPr lang="ru-RU" sz="2400" b="1" dirty="0" smtClean="0">
              <a:solidFill>
                <a:srgbClr val="FF0000"/>
              </a:solidFill>
            </a:endParaRPr>
          </a:p>
          <a:p>
            <a:pPr algn="just"/>
            <a:endParaRPr lang="ru-RU" b="1" dirty="0" smtClean="0">
              <a:solidFill>
                <a:srgbClr val="FF0000"/>
              </a:solidFill>
            </a:endParaRPr>
          </a:p>
          <a:p>
            <a:pPr algn="just"/>
            <a:endParaRPr lang="ru-RU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7988957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13" grpId="0" animBg="1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9" descr="http://i.odmul.ru/u/pic/13/f4aba8c2d411e2b5fdb0496f6b2996/-/korrupcia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51920" y="332656"/>
            <a:ext cx="5040560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Прямоугольник 1"/>
          <p:cNvSpPr/>
          <p:nvPr/>
        </p:nvSpPr>
        <p:spPr>
          <a:xfrm>
            <a:off x="357158" y="1357298"/>
            <a:ext cx="8643998" cy="60324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2400" b="1" i="1" dirty="0" smtClean="0">
              <a:solidFill>
                <a:srgbClr val="FFFFFF"/>
              </a:solidFill>
            </a:endParaRPr>
          </a:p>
          <a:p>
            <a:pPr algn="just"/>
            <a:r>
              <a:rPr lang="ru-RU" sz="2400" b="1" i="1" dirty="0" smtClean="0">
                <a:solidFill>
                  <a:srgbClr val="FFFFFF"/>
                </a:solidFill>
              </a:rPr>
              <a:t>За </a:t>
            </a:r>
            <a:r>
              <a:rPr lang="ru-RU" sz="2400" b="1" i="1" dirty="0">
                <a:solidFill>
                  <a:srgbClr val="FFFFFF"/>
                </a:solidFill>
              </a:rPr>
              <a:t>нарушение </a:t>
            </a:r>
            <a:r>
              <a:rPr lang="ru-RU" sz="2400" b="1" i="1" dirty="0" smtClean="0">
                <a:solidFill>
                  <a:srgbClr val="FFFFFF"/>
                </a:solidFill>
              </a:rPr>
              <a:t>требований  </a:t>
            </a:r>
            <a:r>
              <a:rPr lang="ru-RU" sz="2400" b="1" i="1" dirty="0">
                <a:solidFill>
                  <a:srgbClr val="FFFFFF"/>
                </a:solidFill>
              </a:rPr>
              <a:t>законодательства о противодействии коррупции применяются следующие виды </a:t>
            </a:r>
            <a:r>
              <a:rPr lang="ru-RU" sz="2400" b="1" i="1" dirty="0" smtClean="0">
                <a:solidFill>
                  <a:srgbClr val="FFFFFF"/>
                </a:solidFill>
              </a:rPr>
              <a:t> дисциплинарных </a:t>
            </a:r>
            <a:r>
              <a:rPr lang="ru-RU" sz="2400" b="1" i="1" dirty="0">
                <a:solidFill>
                  <a:srgbClr val="FFFFFF"/>
                </a:solidFill>
              </a:rPr>
              <a:t>взысканий (статья 27 25-ФЗ</a:t>
            </a:r>
            <a:r>
              <a:rPr lang="ru-RU" sz="2400" b="1" i="1" dirty="0" smtClean="0">
                <a:solidFill>
                  <a:srgbClr val="FFFFFF"/>
                </a:solidFill>
              </a:rPr>
              <a:t>):</a:t>
            </a:r>
            <a:endParaRPr lang="ru-RU" sz="2400" b="1" i="1" dirty="0">
              <a:solidFill>
                <a:srgbClr val="FFFFFF"/>
              </a:solidFill>
            </a:endParaRPr>
          </a:p>
          <a:p>
            <a:pPr algn="just"/>
            <a:endParaRPr lang="ru-RU" sz="2400" b="1" i="1" dirty="0">
              <a:solidFill>
                <a:srgbClr val="FFFFFF"/>
              </a:solidFill>
            </a:endParaRPr>
          </a:p>
          <a:p>
            <a:pPr algn="just"/>
            <a:r>
              <a:rPr lang="ru-RU" sz="2800" b="1" dirty="0">
                <a:solidFill>
                  <a:srgbClr val="FFFFFF"/>
                </a:solidFill>
              </a:rPr>
              <a:t>а) замечание;</a:t>
            </a:r>
          </a:p>
          <a:p>
            <a:pPr algn="just"/>
            <a:r>
              <a:rPr lang="ru-RU" sz="2800" b="1" dirty="0">
                <a:solidFill>
                  <a:srgbClr val="FFFFFF"/>
                </a:solidFill>
              </a:rPr>
              <a:t>б) выговор</a:t>
            </a:r>
            <a:r>
              <a:rPr lang="ru-RU" sz="2800" b="1" dirty="0" smtClean="0">
                <a:solidFill>
                  <a:srgbClr val="FFFFFF"/>
                </a:solidFill>
              </a:rPr>
              <a:t>;</a:t>
            </a:r>
            <a:endParaRPr lang="ru-RU" sz="2800" b="1" dirty="0">
              <a:solidFill>
                <a:srgbClr val="FFFFFF"/>
              </a:solidFill>
            </a:endParaRPr>
          </a:p>
          <a:p>
            <a:pPr algn="just"/>
            <a:r>
              <a:rPr lang="ru-RU" sz="2800" b="1" dirty="0">
                <a:solidFill>
                  <a:srgbClr val="FFFFFF"/>
                </a:solidFill>
              </a:rPr>
              <a:t>в</a:t>
            </a:r>
            <a:r>
              <a:rPr lang="ru-RU" sz="2800" b="1" dirty="0" smtClean="0">
                <a:solidFill>
                  <a:srgbClr val="FFFFFF"/>
                </a:solidFill>
              </a:rPr>
              <a:t>) предупреждение </a:t>
            </a:r>
            <a:r>
              <a:rPr lang="ru-RU" sz="2800" b="1" dirty="0">
                <a:solidFill>
                  <a:srgbClr val="FFFFFF"/>
                </a:solidFill>
              </a:rPr>
              <a:t>о неполном служебном (должностном) соответствии;</a:t>
            </a:r>
          </a:p>
          <a:p>
            <a:pPr algn="just"/>
            <a:r>
              <a:rPr lang="ru-RU" sz="2800" b="1" dirty="0" smtClean="0">
                <a:solidFill>
                  <a:srgbClr val="FFFFFF"/>
                </a:solidFill>
              </a:rPr>
              <a:t>г) увольнение </a:t>
            </a:r>
            <a:r>
              <a:rPr lang="ru-RU" sz="2800" b="1" dirty="0">
                <a:solidFill>
                  <a:srgbClr val="FFFFFF"/>
                </a:solidFill>
              </a:rPr>
              <a:t>с </a:t>
            </a:r>
            <a:r>
              <a:rPr lang="ru-RU" sz="2800" b="1" dirty="0" smtClean="0">
                <a:solidFill>
                  <a:srgbClr val="FFFFFF"/>
                </a:solidFill>
              </a:rPr>
              <a:t>муниципальной </a:t>
            </a:r>
            <a:r>
              <a:rPr lang="ru-RU" sz="2800" b="1" dirty="0">
                <a:solidFill>
                  <a:srgbClr val="FFFFFF"/>
                </a:solidFill>
              </a:rPr>
              <a:t>службы в связи с утратой доверия</a:t>
            </a:r>
            <a:r>
              <a:rPr lang="ru-RU" sz="2800" b="1" dirty="0" smtClean="0">
                <a:solidFill>
                  <a:srgbClr val="FFFFFF"/>
                </a:solidFill>
              </a:rPr>
              <a:t>.</a:t>
            </a:r>
          </a:p>
          <a:p>
            <a:pPr algn="just"/>
            <a:endParaRPr lang="ru-RU" sz="2800" b="1" dirty="0" smtClean="0">
              <a:solidFill>
                <a:srgbClr val="FFFFFF"/>
              </a:solidFill>
            </a:endParaRPr>
          </a:p>
          <a:p>
            <a:pPr algn="just"/>
            <a:endParaRPr lang="ru-RU" sz="2800" b="1" dirty="0">
              <a:solidFill>
                <a:srgbClr val="FFFFFF"/>
              </a:solidFill>
            </a:endParaRPr>
          </a:p>
          <a:p>
            <a:endParaRPr lang="ru-RU" b="1" dirty="0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9614217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13"/>
          <p:cNvSpPr>
            <a:spLocks noChangeArrowheads="1"/>
          </p:cNvSpPr>
          <p:nvPr/>
        </p:nvSpPr>
        <p:spPr bwMode="auto">
          <a:xfrm>
            <a:off x="284058" y="260648"/>
            <a:ext cx="8715436" cy="936104"/>
          </a:xfrm>
          <a:prstGeom prst="flowChartAlternateProcess">
            <a:avLst/>
          </a:prstGeom>
          <a:solidFill>
            <a:schemeClr val="bg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lvl="8" algn="just">
              <a:lnSpc>
                <a:spcPct val="80000"/>
              </a:lnSpc>
              <a:spcBef>
                <a:spcPct val="20000"/>
              </a:spcBef>
              <a:buClr>
                <a:srgbClr val="FF0000"/>
              </a:buClr>
              <a:buSzPct val="97000"/>
            </a:pPr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501130"/>
            <a:ext cx="8531950" cy="547290"/>
          </a:xfrm>
        </p:spPr>
        <p:txBody>
          <a:bodyPr/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Размещение информации на сайте официальных  сайтах </a:t>
            </a:r>
            <a:r>
              <a:rPr lang="ru-RU" sz="2400" b="1" dirty="0" err="1" smtClean="0">
                <a:solidFill>
                  <a:srgbClr val="FF0000"/>
                </a:solidFill>
              </a:rPr>
              <a:t>ОМСУ</a:t>
            </a:r>
            <a:r>
              <a:rPr lang="ru-RU" sz="2400" b="1" dirty="0" smtClean="0">
                <a:solidFill>
                  <a:srgbClr val="FF0000"/>
                </a:solidFill>
              </a:rPr>
              <a:t> </a:t>
            </a:r>
            <a:r>
              <a:rPr lang="ru-RU" sz="1800" b="1" dirty="0" smtClean="0">
                <a:solidFill>
                  <a:srgbClr val="FF0000"/>
                </a:solidFill>
              </a:rPr>
              <a:t>(в соответствии с Антикоррупционной программой):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7504" y="1484784"/>
            <a:ext cx="8712968" cy="1752600"/>
          </a:xfrm>
        </p:spPr>
        <p:txBody>
          <a:bodyPr/>
          <a:lstStyle/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ru-RU" sz="2000" dirty="0" smtClean="0">
                <a:solidFill>
                  <a:srgbClr val="00FFFF"/>
                </a:solidFill>
              </a:rPr>
              <a:t>сведения </a:t>
            </a:r>
            <a:r>
              <a:rPr lang="ru-RU" sz="2000" dirty="0">
                <a:solidFill>
                  <a:srgbClr val="00FFFF"/>
                </a:solidFill>
              </a:rPr>
              <a:t>о доходах, </a:t>
            </a:r>
            <a:r>
              <a:rPr lang="ru-RU" sz="2000" dirty="0" smtClean="0">
                <a:solidFill>
                  <a:srgbClr val="00FFFF"/>
                </a:solidFill>
              </a:rPr>
              <a:t>расходах;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ru-RU" sz="2000" dirty="0" smtClean="0">
                <a:solidFill>
                  <a:srgbClr val="00FFFF"/>
                </a:solidFill>
              </a:rPr>
              <a:t>информация </a:t>
            </a:r>
            <a:r>
              <a:rPr lang="ru-RU" sz="2000" dirty="0">
                <a:solidFill>
                  <a:srgbClr val="00FFFF"/>
                </a:solidFill>
              </a:rPr>
              <a:t>о деятельности комиссий по соблюдению требований к служебному поведению и урегулированию конфликта </a:t>
            </a:r>
            <a:r>
              <a:rPr lang="ru-RU" sz="2000" dirty="0" smtClean="0">
                <a:solidFill>
                  <a:srgbClr val="00FFFF"/>
                </a:solidFill>
              </a:rPr>
              <a:t>интересов (Не </a:t>
            </a:r>
            <a:r>
              <a:rPr lang="ru-RU" sz="2000" dirty="0">
                <a:solidFill>
                  <a:srgbClr val="00FFFF"/>
                </a:solidFill>
              </a:rPr>
              <a:t>позднее пяти рабочих дней с даты заседания </a:t>
            </a:r>
            <a:r>
              <a:rPr lang="ru-RU" sz="2000" dirty="0" smtClean="0">
                <a:solidFill>
                  <a:srgbClr val="00FFFF"/>
                </a:solidFill>
              </a:rPr>
              <a:t>комиссий);</a:t>
            </a:r>
            <a:endParaRPr lang="ru-RU" sz="2000" dirty="0">
              <a:solidFill>
                <a:srgbClr val="00FFFF"/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ru-RU" sz="2000" dirty="0" smtClean="0">
                <a:solidFill>
                  <a:srgbClr val="00FFFF"/>
                </a:solidFill>
              </a:rPr>
              <a:t>правовые акты </a:t>
            </a:r>
            <a:r>
              <a:rPr lang="ru-RU" sz="2000" dirty="0">
                <a:solidFill>
                  <a:srgbClr val="00FFFF"/>
                </a:solidFill>
              </a:rPr>
              <a:t>Российской Федерации и Республики Бурятия по вопросам противодействия </a:t>
            </a:r>
            <a:r>
              <a:rPr lang="ru-RU" sz="2000" dirty="0" smtClean="0">
                <a:solidFill>
                  <a:srgbClr val="00FFFF"/>
                </a:solidFill>
              </a:rPr>
              <a:t>коррупции (постоянно);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ru-RU" sz="2000" dirty="0" smtClean="0">
                <a:solidFill>
                  <a:srgbClr val="00FFFF"/>
                </a:solidFill>
              </a:rPr>
              <a:t>разъяснения </a:t>
            </a:r>
            <a:r>
              <a:rPr lang="ru-RU" sz="2000" dirty="0">
                <a:solidFill>
                  <a:srgbClr val="00FFFF"/>
                </a:solidFill>
              </a:rPr>
              <a:t>по часто задаваемым вопросам в сфере </a:t>
            </a:r>
            <a:r>
              <a:rPr lang="ru-RU" sz="2000" dirty="0" smtClean="0">
                <a:solidFill>
                  <a:srgbClr val="00FFFF"/>
                </a:solidFill>
              </a:rPr>
              <a:t>коррупции (постоянно);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ru-RU" sz="2000" dirty="0" smtClean="0">
                <a:solidFill>
                  <a:srgbClr val="00FFFF"/>
                </a:solidFill>
              </a:rPr>
              <a:t>Интернет-приемная, позволяющая </a:t>
            </a:r>
            <a:r>
              <a:rPr lang="ru-RU" sz="2000" dirty="0">
                <a:solidFill>
                  <a:srgbClr val="00FFFF"/>
                </a:solidFill>
              </a:rPr>
              <a:t>сообщать о фактах </a:t>
            </a:r>
            <a:r>
              <a:rPr lang="ru-RU" sz="2000" dirty="0" smtClean="0">
                <a:solidFill>
                  <a:srgbClr val="00FFFF"/>
                </a:solidFill>
              </a:rPr>
              <a:t>коррупции;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ru-RU" sz="2000" dirty="0" smtClean="0">
                <a:solidFill>
                  <a:srgbClr val="00FFFF"/>
                </a:solidFill>
              </a:rPr>
              <a:t> «Телефон доверия» позволяющий сообщать </a:t>
            </a:r>
            <a:r>
              <a:rPr lang="ru-RU" sz="2000" dirty="0">
                <a:solidFill>
                  <a:srgbClr val="00FFFF"/>
                </a:solidFill>
              </a:rPr>
              <a:t>о фактах </a:t>
            </a:r>
            <a:r>
              <a:rPr lang="ru-RU" sz="2000" dirty="0" smtClean="0">
                <a:solidFill>
                  <a:srgbClr val="00FFFF"/>
                </a:solidFill>
              </a:rPr>
              <a:t>коррупции.</a:t>
            </a:r>
          </a:p>
          <a:p>
            <a:pPr algn="just"/>
            <a:endParaRPr lang="ru-RU" dirty="0"/>
          </a:p>
          <a:p>
            <a:pPr marL="285750" indent="-285750" algn="just">
              <a:buFont typeface="Wingdings" panose="05000000000000000000" pitchFamily="2" charset="2"/>
              <a:buChar char="v"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29B7D-C4D1-42DB-B457-C0A208D11A99}" type="slidenum">
              <a:rPr lang="en-US" altLang="ru-RU" smtClean="0"/>
              <a:pPr/>
              <a:t>13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xmlns="" val="2048531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3" name="AutoShape 13"/>
          <p:cNvSpPr>
            <a:spLocks noChangeArrowheads="1"/>
          </p:cNvSpPr>
          <p:nvPr/>
        </p:nvSpPr>
        <p:spPr bwMode="auto">
          <a:xfrm>
            <a:off x="251520" y="180940"/>
            <a:ext cx="8715436" cy="2071702"/>
          </a:xfrm>
          <a:prstGeom prst="flowChartAlternateProcess">
            <a:avLst/>
          </a:prstGeom>
          <a:solidFill>
            <a:schemeClr val="bg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lvl="8" algn="just">
              <a:lnSpc>
                <a:spcPct val="80000"/>
              </a:lnSpc>
              <a:spcBef>
                <a:spcPct val="20000"/>
              </a:spcBef>
              <a:buClr>
                <a:srgbClr val="FF0000"/>
              </a:buClr>
              <a:buSzPct val="97000"/>
            </a:pPr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357290" y="500042"/>
            <a:ext cx="7500990" cy="1752600"/>
          </a:xfrm>
        </p:spPr>
        <p:txBody>
          <a:bodyPr/>
          <a:lstStyle/>
          <a:p>
            <a:r>
              <a:rPr lang="ru-RU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Противодействие коррупции на государственной и муниципальной службе  является одной из приоритетных задач  в Российской Федерации.</a:t>
            </a:r>
          </a:p>
          <a:p>
            <a:pPr algn="just">
              <a:defRPr/>
            </a:pPr>
            <a:endParaRPr lang="ru-RU" dirty="0" smtClean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pic>
        <p:nvPicPr>
          <p:cNvPr id="6" name="Picture 3" descr="C:\Users\pda001\Downloads\38115004-vazno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0034" y="428604"/>
            <a:ext cx="1462994" cy="1728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AutoShape 13"/>
          <p:cNvSpPr>
            <a:spLocks noChangeArrowheads="1"/>
          </p:cNvSpPr>
          <p:nvPr/>
        </p:nvSpPr>
        <p:spPr bwMode="auto">
          <a:xfrm>
            <a:off x="198416" y="2475898"/>
            <a:ext cx="8821644" cy="4283834"/>
          </a:xfrm>
          <a:prstGeom prst="flowChartAlternateProcess">
            <a:avLst/>
          </a:prstGeom>
          <a:solidFill>
            <a:schemeClr val="bg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just"/>
            <a:r>
              <a:rPr lang="ru-RU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Основные руководящие документы по противодействию коррупции: </a:t>
            </a:r>
          </a:p>
          <a:p>
            <a:pPr marL="285750" indent="-285750" algn="just">
              <a:buFontTx/>
              <a:buChar char="-"/>
            </a:pPr>
            <a:r>
              <a:rPr lang="ru-RU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Федеральный закон «О противодействии коррупции» от 25 декабря 2008 года № 273-ФЗ;</a:t>
            </a:r>
          </a:p>
          <a:p>
            <a:pPr marL="285750" indent="-285750" algn="just">
              <a:buFontTx/>
              <a:buChar char="-"/>
            </a:pPr>
            <a:r>
              <a:rPr lang="ru-RU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Закон </a:t>
            </a:r>
            <a:r>
              <a:rPr lang="ru-RU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Республики Бурятия от 16.03.2009 N </a:t>
            </a:r>
            <a:r>
              <a:rPr lang="ru-RU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701-IV</a:t>
            </a:r>
            <a:r>
              <a:rPr lang="ru-RU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«О </a:t>
            </a:r>
            <a:r>
              <a:rPr lang="ru-RU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противодействии коррупции в Республике Бурятия</a:t>
            </a:r>
            <a:r>
              <a:rPr lang="ru-RU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».</a:t>
            </a:r>
            <a:endParaRPr lang="ru-RU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>
              <a:defRPr/>
            </a:pPr>
            <a:endParaRPr lang="ru-RU" b="1" dirty="0" smtClean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ru-RU" dirty="0" smtClean="0">
                <a:solidFill>
                  <a:srgbClr val="000000"/>
                </a:solidFill>
              </a:rPr>
              <a:t>Федеральный </a:t>
            </a:r>
            <a:r>
              <a:rPr lang="ru-RU" dirty="0">
                <a:solidFill>
                  <a:srgbClr val="000000"/>
                </a:solidFill>
              </a:rPr>
              <a:t>закон от 02.03.2007 № 25-ФЗ «О муниципальной службе в Российской Федерации</a:t>
            </a:r>
            <a:r>
              <a:rPr lang="ru-RU" dirty="0" smtClean="0">
                <a:solidFill>
                  <a:srgbClr val="000000"/>
                </a:solidFill>
              </a:rPr>
              <a:t>».</a:t>
            </a:r>
            <a:endParaRPr lang="ru-RU" dirty="0">
              <a:solidFill>
                <a:srgbClr val="000000"/>
              </a:solidFill>
            </a:endParaRPr>
          </a:p>
          <a:p>
            <a:endParaRPr lang="ru-RU" dirty="0" smtClean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13" grpId="0" animBg="1" autoUpdateAnimBg="0"/>
      <p:bldP spid="7" grpId="0" animBg="1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475656" y="191257"/>
            <a:ext cx="7488832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Основные определения по 273-ФЗ:</a:t>
            </a:r>
            <a:endParaRPr lang="ru-RU" sz="2400" b="1" dirty="0"/>
          </a:p>
          <a:p>
            <a:pPr algn="just"/>
            <a:r>
              <a:rPr lang="ru-RU" sz="1600" b="1" dirty="0"/>
              <a:t> </a:t>
            </a:r>
            <a:r>
              <a:rPr lang="ru-RU" sz="1600" b="1" dirty="0" smtClean="0"/>
              <a:t>   </a:t>
            </a:r>
            <a:r>
              <a:rPr lang="ru-RU" sz="1600" b="1" dirty="0" smtClean="0">
                <a:solidFill>
                  <a:srgbClr val="FF0000"/>
                </a:solidFill>
              </a:rPr>
              <a:t>КОРРУПЦИЯ  </a:t>
            </a:r>
          </a:p>
          <a:p>
            <a:pPr algn="just"/>
            <a:r>
              <a:rPr lang="ru-RU" sz="1600" b="1" dirty="0" smtClean="0"/>
              <a:t>- это злоупотребление служебным положением, дача взятки, получение взятки, злоупотребление полномочиями, коммерческий подкуп либо иное незаконное использование физическим лицом своего должностного положения вопреки законным интересам общества и государства в целях получения выгоды в виде денег, ценностей, иного имущества или услуг имущественного характера, иных имущественных прав для себя или для третьих лиц либо незаконное предоставление такой выгоды указанному лицу другими физическими лицами. К коррупции относится также совершение указанных деяний от имени или в интересах юридического лица. </a:t>
            </a:r>
          </a:p>
        </p:txBody>
      </p:sp>
      <p:pic>
        <p:nvPicPr>
          <p:cNvPr id="8" name="Picture 3" descr="C:\Users\pda001\Downloads\38115004-vazno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2844" y="285728"/>
            <a:ext cx="1462994" cy="1728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Номер слайда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7BB5C-AEA1-427F-A46E-1081119C443E}" type="slidenum">
              <a:rPr lang="en-US" altLang="ru-RU" smtClean="0"/>
              <a:pPr/>
              <a:t>3</a:t>
            </a:fld>
            <a:endParaRPr lang="en-US" alt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000100" y="3286124"/>
            <a:ext cx="775438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endParaRPr lang="ru-RU" sz="2000" b="1" dirty="0">
              <a:solidFill>
                <a:srgbClr val="FFFFFF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929058" y="3857628"/>
            <a:ext cx="511256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 algn="just">
              <a:buFont typeface="Wingdings" panose="05000000000000000000" pitchFamily="2" charset="2"/>
              <a:buChar char="v"/>
            </a:pPr>
            <a:endParaRPr lang="ru-RU" sz="16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1428728" y="3429000"/>
            <a:ext cx="7488832" cy="28777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1600" b="1" dirty="0" smtClean="0"/>
          </a:p>
          <a:p>
            <a:pPr algn="just"/>
            <a:r>
              <a:rPr lang="ru-RU" sz="1500" b="1" dirty="0" smtClean="0"/>
              <a:t>     </a:t>
            </a:r>
            <a:r>
              <a:rPr lang="ru-RU" sz="1500" b="1" dirty="0" smtClean="0">
                <a:solidFill>
                  <a:srgbClr val="FF0000"/>
                </a:solidFill>
              </a:rPr>
              <a:t>ПРОТИВОДЕЙСТВИЕ КОРРУПЦИИ</a:t>
            </a:r>
            <a:r>
              <a:rPr lang="ru-RU" sz="1500" b="1" dirty="0" smtClean="0"/>
              <a:t> </a:t>
            </a:r>
          </a:p>
          <a:p>
            <a:pPr algn="just"/>
            <a:r>
              <a:rPr lang="ru-RU" sz="1500" b="1" dirty="0" smtClean="0"/>
              <a:t>-  это деятельность федеральных органов государственной власти, органов государственной власти субъектов Российской Федерации, органов местного самоуправления, институтов гражданского общества, организаций и физических лиц в пределах их полномочий:</a:t>
            </a:r>
          </a:p>
          <a:p>
            <a:pPr algn="just"/>
            <a:r>
              <a:rPr lang="ru-RU" sz="1500" b="1" dirty="0" smtClean="0"/>
              <a:t>а) по предупреждению коррупции, в том числе по выявлению и последующему устранению причин коррупции (профилактика коррупции);</a:t>
            </a:r>
          </a:p>
          <a:p>
            <a:pPr algn="just"/>
            <a:r>
              <a:rPr lang="ru-RU" sz="1500" b="1" dirty="0" smtClean="0"/>
              <a:t>б) по выявлению, предупреждению, пресечению, раскрытию и расследованию коррупционных правонарушений (борьба с коррупцией);</a:t>
            </a:r>
          </a:p>
          <a:p>
            <a:pPr algn="just"/>
            <a:r>
              <a:rPr lang="ru-RU" sz="1500" b="1" dirty="0" smtClean="0"/>
              <a:t>в) по минимизации и (или) ликвидации последствий коррупционных правонарушений.</a:t>
            </a:r>
            <a:endParaRPr lang="ru-RU" sz="1500" b="1" dirty="0"/>
          </a:p>
        </p:txBody>
      </p:sp>
      <p:pic>
        <p:nvPicPr>
          <p:cNvPr id="14" name="Picture 3" descr="C:\Users\pda001\Downloads\38115004-vazno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2844" y="3500438"/>
            <a:ext cx="1462994" cy="1728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832507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AutoShape 6"/>
          <p:cNvSpPr>
            <a:spLocks noGrp="1" noChangeArrowheads="1"/>
          </p:cNvSpPr>
          <p:nvPr>
            <p:ph type="subTitle" idx="1"/>
          </p:nvPr>
        </p:nvSpPr>
        <p:spPr>
          <a:xfrm>
            <a:off x="357064" y="0"/>
            <a:ext cx="8535415" cy="1556792"/>
          </a:xfrm>
          <a:prstGeom prst="horizontalScroll">
            <a:avLst>
              <a:gd name="adj" fmla="val 12500"/>
            </a:avLst>
          </a:prstGeom>
          <a:solidFill>
            <a:schemeClr val="bg2">
              <a:lumMod val="20000"/>
              <a:lumOff val="80000"/>
            </a:schemeClr>
          </a:solidFill>
          <a:ln w="28575">
            <a:solidFill>
              <a:schemeClr val="tx1"/>
            </a:solidFill>
            <a:round/>
            <a:headEnd type="none" w="med" len="med"/>
            <a:tailEnd type="none" w="med" len="med"/>
          </a:ln>
        </p:spPr>
        <p:txBody>
          <a:bodyPr/>
          <a:lstStyle/>
          <a:p>
            <a:r>
              <a:rPr lang="ru-RU" sz="2000" b="1" dirty="0">
                <a:solidFill>
                  <a:srgbClr val="FF0000"/>
                </a:solidFill>
                <a:effectLst/>
              </a:rPr>
              <a:t>В целях противодействия коррупции </a:t>
            </a:r>
            <a:r>
              <a:rPr lang="ru-RU" sz="2000" b="1" dirty="0" smtClean="0">
                <a:solidFill>
                  <a:srgbClr val="FF0000"/>
                </a:solidFill>
                <a:effectLst/>
              </a:rPr>
              <a:t>законодательством установлены обязанности,  запреты и ограничения</a:t>
            </a:r>
            <a:endParaRPr lang="ru-RU" sz="2000" b="1" dirty="0">
              <a:solidFill>
                <a:srgbClr val="FF0000"/>
              </a:solidFill>
              <a:effectLst/>
              <a:hlinkClick r:id="rId3"/>
            </a:endParaRPr>
          </a:p>
        </p:txBody>
      </p:sp>
      <p:sp>
        <p:nvSpPr>
          <p:cNvPr id="153613" name="AutoShape 13"/>
          <p:cNvSpPr>
            <a:spLocks noChangeArrowheads="1"/>
          </p:cNvSpPr>
          <p:nvPr/>
        </p:nvSpPr>
        <p:spPr bwMode="auto">
          <a:xfrm>
            <a:off x="224910" y="1556792"/>
            <a:ext cx="8799721" cy="5042407"/>
          </a:xfrm>
          <a:prstGeom prst="flowChartAlternateProcess">
            <a:avLst/>
          </a:prstGeom>
          <a:solidFill>
            <a:schemeClr val="bg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ru-RU" sz="1600" b="1" dirty="0">
                <a:solidFill>
                  <a:schemeClr val="bg2"/>
                </a:solidFill>
              </a:rPr>
              <a:t>Представление сведений о доходах, расходах, об имуществе и обязательствах имущественного </a:t>
            </a:r>
            <a:r>
              <a:rPr lang="ru-RU" sz="1600" b="1" dirty="0" smtClean="0">
                <a:solidFill>
                  <a:schemeClr val="bg2"/>
                </a:solidFill>
              </a:rPr>
              <a:t>характера (статья 15 25-ФЗ)</a:t>
            </a:r>
            <a:endParaRPr lang="ru-RU" sz="1600" b="1" dirty="0">
              <a:solidFill>
                <a:schemeClr val="bg2"/>
              </a:solidFill>
            </a:endParaRPr>
          </a:p>
          <a:p>
            <a:pPr algn="just"/>
            <a:r>
              <a:rPr lang="ru-RU" sz="1400" dirty="0" smtClean="0">
                <a:solidFill>
                  <a:schemeClr val="bg2"/>
                </a:solidFill>
              </a:rPr>
              <a:t>           Граждане, претендующие на замещение должностей муниципальной службы, включенных в соответствующий перечень, муниципальные служащие, замещающие указанные должности, обязаны представлять представителю нанимателя (работодателю) сведения о своих доходах, об имуществе и обязательствах имущественного характера, а также сведения о доходах, об имуществе и обязательствах имущественного характера своих супруги (супруга) и несовершеннолетних детей. </a:t>
            </a:r>
          </a:p>
          <a:p>
            <a:pPr algn="just"/>
            <a:r>
              <a:rPr lang="ru-RU" sz="1400" dirty="0" smtClean="0">
                <a:solidFill>
                  <a:schemeClr val="bg2"/>
                </a:solidFill>
              </a:rPr>
              <a:t>          Указанные сведения представляются в порядке, сроки и по форме, которые установлены для представления сведений о доходах, об имуществе и обязательствах имущественного характера государственными гражданскими служащими субъектов Российской Федерации.</a:t>
            </a:r>
          </a:p>
          <a:p>
            <a:pPr algn="just"/>
            <a:r>
              <a:rPr lang="ru-RU" sz="1400" dirty="0" smtClean="0">
                <a:solidFill>
                  <a:schemeClr val="bg2"/>
                </a:solidFill>
              </a:rPr>
              <a:t>          Муниципальный </a:t>
            </a:r>
            <a:r>
              <a:rPr lang="ru-RU" sz="1400" dirty="0">
                <a:solidFill>
                  <a:schemeClr val="bg2"/>
                </a:solidFill>
              </a:rPr>
              <a:t>служащий, замещающий должность муниципальной службы, включенную в соответствующий перечень, обязан представлять сведения о своих расходах, а также о расходах своих супруги (супруга) и несовершеннолетних детей в порядке и по форме, которые установлены для представления сведений о доходах, расходах, об имуществе и обязательствах имущественного характера государственными гражданскими служащими субъектов Российской Федерации.</a:t>
            </a:r>
          </a:p>
          <a:p>
            <a:pPr algn="just"/>
            <a:r>
              <a:rPr lang="ru-RU" sz="1600" b="1" i="1" dirty="0" smtClean="0">
                <a:solidFill>
                  <a:schemeClr val="bg1"/>
                </a:solidFill>
              </a:rPr>
              <a:t>Непредставление </a:t>
            </a:r>
            <a:r>
              <a:rPr lang="ru-RU" sz="1600" b="1" i="1" dirty="0">
                <a:solidFill>
                  <a:schemeClr val="bg1"/>
                </a:solidFill>
              </a:rPr>
              <a:t>гражданином или служащим сведений о доходах</a:t>
            </a:r>
            <a:r>
              <a:rPr lang="ru-RU" sz="1600" b="1" i="1" u="sng" dirty="0">
                <a:solidFill>
                  <a:schemeClr val="bg1"/>
                </a:solidFill>
              </a:rPr>
              <a:t>, является правонарушением, влекущим освобождение его от замещаемой должности, увольнение его с </a:t>
            </a:r>
            <a:r>
              <a:rPr lang="ru-RU" sz="1600" b="1" i="1" u="sng" dirty="0" smtClean="0">
                <a:solidFill>
                  <a:schemeClr val="bg1"/>
                </a:solidFill>
              </a:rPr>
              <a:t>муниципальной службы.</a:t>
            </a:r>
            <a:endParaRPr lang="ru-RU" sz="1600" b="1" i="1" u="sng" dirty="0">
              <a:solidFill>
                <a:schemeClr val="bg1"/>
              </a:solidFill>
              <a:hlinkClick r:id="rId4"/>
            </a:endParaRPr>
          </a:p>
          <a:p>
            <a:pPr algn="just"/>
            <a:endParaRPr lang="ru-RU" sz="1600" b="1" dirty="0">
              <a:solidFill>
                <a:srgbClr val="FF0000"/>
              </a:solidFill>
              <a:hlinkClick r:id="rId5"/>
            </a:endParaRPr>
          </a:p>
          <a:p>
            <a:pPr algn="just"/>
            <a:endParaRPr lang="ru-RU" sz="1600" dirty="0">
              <a:solidFill>
                <a:srgbClr val="FF0000"/>
              </a:solidFill>
            </a:endParaRPr>
          </a:p>
          <a:p>
            <a:pPr algn="just"/>
            <a:endParaRPr lang="ru-RU" sz="1600" dirty="0">
              <a:solidFill>
                <a:srgbClr val="FF0000"/>
              </a:solidFill>
              <a:hlinkClick r:id="rId6"/>
            </a:endParaRPr>
          </a:p>
          <a:p>
            <a:pPr marL="285750" indent="-285750" algn="just">
              <a:buFont typeface="Wingdings" panose="05000000000000000000" pitchFamily="2" charset="2"/>
              <a:buChar char="v"/>
            </a:pPr>
            <a:endParaRPr lang="ru-RU" sz="1600" b="1" dirty="0">
              <a:solidFill>
                <a:srgbClr val="FF0000"/>
              </a:solidFill>
              <a:hlinkClick r:id="rId7"/>
            </a:endParaRPr>
          </a:p>
          <a:p>
            <a:pPr marL="285750" indent="-285750" algn="just">
              <a:buFont typeface="Wingdings" panose="05000000000000000000" pitchFamily="2" charset="2"/>
              <a:buChar char="v"/>
            </a:pPr>
            <a:endParaRPr lang="ru-RU" sz="1600" b="1" dirty="0" smtClean="0">
              <a:solidFill>
                <a:srgbClr val="FF0000"/>
              </a:solidFill>
              <a:hlinkClick r:id="rId7"/>
            </a:endParaRPr>
          </a:p>
          <a:p>
            <a:pPr marL="285750" indent="-285750" algn="just">
              <a:buFont typeface="Wingdings" panose="05000000000000000000" pitchFamily="2" charset="2"/>
              <a:buChar char="v"/>
            </a:pPr>
            <a:endParaRPr lang="ru-RU" sz="1600" b="1" dirty="0">
              <a:solidFill>
                <a:srgbClr val="FF0000"/>
              </a:solidFill>
              <a:hlinkClick r:id="rId7"/>
            </a:endParaRPr>
          </a:p>
          <a:p>
            <a:pPr marL="285750" indent="-285750" algn="just">
              <a:buFont typeface="Wingdings" panose="05000000000000000000" pitchFamily="2" charset="2"/>
              <a:buChar char="v"/>
            </a:pPr>
            <a:endParaRPr lang="ru-RU" sz="1600" b="1" dirty="0">
              <a:solidFill>
                <a:srgbClr val="FF0000"/>
              </a:solidFill>
              <a:hlinkClick r:id="rId7"/>
            </a:endParaRPr>
          </a:p>
          <a:p>
            <a:pPr marL="285750" indent="-285750" algn="just">
              <a:buFont typeface="Wingdings" panose="05000000000000000000" pitchFamily="2" charset="2"/>
              <a:buChar char="v"/>
            </a:pPr>
            <a:endParaRPr lang="ru-RU" sz="1600" b="1" dirty="0">
              <a:solidFill>
                <a:srgbClr val="FF0000"/>
              </a:solidFill>
              <a:hlinkClick r:id="rId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3130170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13" grpId="0" animBg="1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7BB5C-AEA1-427F-A46E-1081119C443E}" type="slidenum">
              <a:rPr lang="en-US" altLang="ru-RU" smtClean="0"/>
              <a:pPr/>
              <a:t>5</a:t>
            </a:fld>
            <a:endParaRPr lang="en-US" altLang="ru-RU"/>
          </a:p>
        </p:txBody>
      </p:sp>
      <p:sp>
        <p:nvSpPr>
          <p:cNvPr id="6" name="AutoShape 13"/>
          <p:cNvSpPr>
            <a:spLocks noChangeArrowheads="1"/>
          </p:cNvSpPr>
          <p:nvPr/>
        </p:nvSpPr>
        <p:spPr bwMode="auto">
          <a:xfrm>
            <a:off x="224911" y="764704"/>
            <a:ext cx="8595562" cy="5936134"/>
          </a:xfrm>
          <a:prstGeom prst="flowChartAlternateProcess">
            <a:avLst/>
          </a:prstGeom>
          <a:solidFill>
            <a:schemeClr val="bg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just"/>
            <a:endParaRPr lang="ru-RU" sz="1600" b="1" dirty="0">
              <a:solidFill>
                <a:srgbClr val="FF0000"/>
              </a:solidFill>
              <a:hlinkClick r:id="rId2"/>
            </a:endParaRPr>
          </a:p>
          <a:p>
            <a:pPr algn="just"/>
            <a:endParaRPr lang="ru-RU" sz="1600" dirty="0">
              <a:solidFill>
                <a:srgbClr val="FF0000"/>
              </a:solidFill>
            </a:endParaRPr>
          </a:p>
          <a:p>
            <a:pPr algn="just"/>
            <a:endParaRPr lang="ru-RU" sz="1600" dirty="0">
              <a:solidFill>
                <a:srgbClr val="FF0000"/>
              </a:solidFill>
              <a:hlinkClick r:id="rId3"/>
            </a:endParaRPr>
          </a:p>
          <a:p>
            <a:pPr marL="285750" indent="-285750" algn="just">
              <a:buFont typeface="Wingdings" panose="05000000000000000000" pitchFamily="2" charset="2"/>
              <a:buChar char="v"/>
            </a:pPr>
            <a:endParaRPr lang="ru-RU" sz="1600" b="1" dirty="0">
              <a:solidFill>
                <a:srgbClr val="FF0000"/>
              </a:solidFill>
              <a:hlinkClick r:id="rId4"/>
            </a:endParaRPr>
          </a:p>
          <a:p>
            <a:pPr marL="285750" indent="-285750" algn="just">
              <a:buFont typeface="Wingdings" panose="05000000000000000000" pitchFamily="2" charset="2"/>
              <a:buChar char="v"/>
            </a:pPr>
            <a:endParaRPr lang="ru-RU" sz="1600" b="1" dirty="0" smtClean="0">
              <a:solidFill>
                <a:srgbClr val="FF0000"/>
              </a:solidFill>
              <a:hlinkClick r:id="rId4"/>
            </a:endParaRPr>
          </a:p>
          <a:p>
            <a:pPr marL="285750" indent="-285750" algn="just">
              <a:buFont typeface="Wingdings" panose="05000000000000000000" pitchFamily="2" charset="2"/>
              <a:buChar char="v"/>
            </a:pPr>
            <a:endParaRPr lang="ru-RU" sz="1600" b="1" dirty="0">
              <a:solidFill>
                <a:srgbClr val="FF0000"/>
              </a:solidFill>
              <a:hlinkClick r:id="rId4"/>
            </a:endParaRPr>
          </a:p>
          <a:p>
            <a:pPr marL="285750" indent="-285750" algn="just">
              <a:buFont typeface="Wingdings" panose="05000000000000000000" pitchFamily="2" charset="2"/>
              <a:buChar char="v"/>
            </a:pPr>
            <a:endParaRPr lang="ru-RU" sz="1600" b="1" dirty="0">
              <a:solidFill>
                <a:srgbClr val="FF0000"/>
              </a:solidFill>
              <a:hlinkClick r:id="rId4"/>
            </a:endParaRPr>
          </a:p>
          <a:p>
            <a:pPr marL="285750" indent="-285750" algn="just">
              <a:buFont typeface="Wingdings" panose="05000000000000000000" pitchFamily="2" charset="2"/>
              <a:buChar char="v"/>
            </a:pPr>
            <a:endParaRPr lang="ru-RU" sz="1600" b="1" dirty="0">
              <a:solidFill>
                <a:srgbClr val="FF0000"/>
              </a:solidFill>
              <a:hlinkClick r:id="rId5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21076" y="1101281"/>
            <a:ext cx="8003232" cy="57246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ru-RU" b="1" dirty="0">
                <a:solidFill>
                  <a:schemeClr val="bg1"/>
                </a:solidFill>
              </a:rPr>
              <a:t>обязанность уведомлять о склонении к совершению коррупционных правонарушений </a:t>
            </a:r>
            <a:r>
              <a:rPr lang="ru-RU" b="1" dirty="0" smtClean="0">
                <a:solidFill>
                  <a:srgbClr val="FF0000"/>
                </a:solidFill>
              </a:rPr>
              <a:t>(статья 9 273-ФЗ);</a:t>
            </a:r>
          </a:p>
          <a:p>
            <a:pPr algn="just"/>
            <a:r>
              <a:rPr lang="ru-RU" sz="1500" dirty="0" smtClean="0">
                <a:solidFill>
                  <a:srgbClr val="FF0000"/>
                </a:solidFill>
              </a:rPr>
              <a:t>        Муниципальный </a:t>
            </a:r>
            <a:r>
              <a:rPr lang="ru-RU" sz="1500" dirty="0">
                <a:solidFill>
                  <a:srgbClr val="FF0000"/>
                </a:solidFill>
              </a:rPr>
              <a:t>служащий обязан уведомлять представителя нанимателя (работодателя), органы прокуратуры или другие государственные органы обо всех случаях обращения к нему каких-либо лиц в целях склонения его к совершению коррупционных правонарушений</a:t>
            </a:r>
            <a:r>
              <a:rPr lang="ru-RU" sz="1500" dirty="0" smtClean="0">
                <a:solidFill>
                  <a:srgbClr val="FF0000"/>
                </a:solidFill>
              </a:rPr>
              <a:t>.</a:t>
            </a:r>
          </a:p>
          <a:p>
            <a:pPr algn="just"/>
            <a:r>
              <a:rPr lang="ru-RU" sz="1500" dirty="0" smtClean="0">
                <a:solidFill>
                  <a:srgbClr val="FF0000"/>
                </a:solidFill>
              </a:rPr>
              <a:t>       </a:t>
            </a:r>
            <a:r>
              <a:rPr lang="ru-RU" sz="1500" dirty="0">
                <a:solidFill>
                  <a:srgbClr val="FF0000"/>
                </a:solidFill>
              </a:rPr>
              <a:t>Невыполнение </a:t>
            </a:r>
            <a:r>
              <a:rPr lang="ru-RU" sz="1500" dirty="0" smtClean="0">
                <a:solidFill>
                  <a:srgbClr val="FF0000"/>
                </a:solidFill>
              </a:rPr>
              <a:t>муниципальным </a:t>
            </a:r>
            <a:r>
              <a:rPr lang="ru-RU" sz="1500" dirty="0">
                <a:solidFill>
                  <a:srgbClr val="FF0000"/>
                </a:solidFill>
              </a:rPr>
              <a:t>служащим должностной (служебной) обязанности, является правонарушением, влекущим его увольнение с </a:t>
            </a:r>
            <a:r>
              <a:rPr lang="ru-RU" sz="1500" dirty="0" smtClean="0">
                <a:solidFill>
                  <a:srgbClr val="FF0000"/>
                </a:solidFill>
              </a:rPr>
              <a:t>муниципальной </a:t>
            </a:r>
            <a:r>
              <a:rPr lang="ru-RU" sz="1500" dirty="0">
                <a:solidFill>
                  <a:srgbClr val="FF0000"/>
                </a:solidFill>
              </a:rPr>
              <a:t>службы либо привлечение его к иным видам ответственности в соответствии с законодательством Российской Федерации</a:t>
            </a:r>
            <a:r>
              <a:rPr lang="ru-RU" sz="1500" dirty="0" smtClean="0">
                <a:solidFill>
                  <a:srgbClr val="FF0000"/>
                </a:solidFill>
              </a:rPr>
              <a:t>.</a:t>
            </a:r>
          </a:p>
          <a:p>
            <a:pPr algn="just"/>
            <a:r>
              <a:rPr lang="ru-RU" sz="1500" b="1" dirty="0" smtClean="0">
                <a:solidFill>
                  <a:schemeClr val="bg1">
                    <a:lumMod val="75000"/>
                  </a:schemeClr>
                </a:solidFill>
              </a:rPr>
              <a:t>       </a:t>
            </a:r>
          </a:p>
          <a:p>
            <a:pPr algn="just"/>
            <a:r>
              <a:rPr lang="ru-RU" sz="1500" b="1" dirty="0" smtClean="0">
                <a:solidFill>
                  <a:schemeClr val="bg1">
                    <a:lumMod val="75000"/>
                  </a:schemeClr>
                </a:solidFill>
              </a:rPr>
              <a:t>   </a:t>
            </a:r>
            <a:r>
              <a:rPr lang="ru-RU" sz="1500" b="1" dirty="0">
                <a:solidFill>
                  <a:schemeClr val="bg1">
                    <a:lumMod val="75000"/>
                  </a:schemeClr>
                </a:solidFill>
              </a:rPr>
              <a:t>Служащий, уведомивший о фактах обращения в целях склонения его к совершению коррупционного правонарушения, о фактах совершения другими служащими коррупционных правонарушений, непредставления сведений либо представления заведомо недостоверных или неполных сведений о доходах находится под защитой государства в соответствии с законодательством Российской Федерации</a:t>
            </a:r>
            <a:r>
              <a:rPr lang="ru-RU" sz="1500" b="1" dirty="0" smtClean="0">
                <a:solidFill>
                  <a:schemeClr val="bg1">
                    <a:lumMod val="75000"/>
                  </a:schemeClr>
                </a:solidFill>
              </a:rPr>
              <a:t>.</a:t>
            </a:r>
          </a:p>
          <a:p>
            <a:pPr algn="just"/>
            <a:r>
              <a:rPr lang="ru-RU" sz="1500" b="1" dirty="0" smtClean="0">
                <a:solidFill>
                  <a:srgbClr val="0070C0"/>
                </a:solidFill>
              </a:rPr>
              <a:t>           </a:t>
            </a:r>
            <a:r>
              <a:rPr lang="ru-RU" sz="1500" dirty="0"/>
              <a:t> </a:t>
            </a:r>
            <a:r>
              <a:rPr lang="ru-RU" sz="1500" b="1" dirty="0">
                <a:solidFill>
                  <a:schemeClr val="bg1">
                    <a:lumMod val="75000"/>
                  </a:schemeClr>
                </a:solidFill>
              </a:rPr>
              <a:t>Порядок уведомления представителя нанимателя (работодателя) о фактах обращения в целях склонения государственного или муниципального служащего к совершению коррупционных правонарушений, перечень сведений, содержащихся в уведомлениях, организация проверки этих сведений и порядок регистрации уведомлений определяются представителем нанимателя (работодателем)</a:t>
            </a:r>
          </a:p>
          <a:p>
            <a:pPr algn="just"/>
            <a:endParaRPr lang="ru-RU" sz="15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31497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3" name="AutoShape 13"/>
          <p:cNvSpPr>
            <a:spLocks noChangeArrowheads="1"/>
          </p:cNvSpPr>
          <p:nvPr/>
        </p:nvSpPr>
        <p:spPr bwMode="auto">
          <a:xfrm>
            <a:off x="107504" y="620688"/>
            <a:ext cx="8868217" cy="5976664"/>
          </a:xfrm>
          <a:prstGeom prst="flowChartAlternateProcess">
            <a:avLst/>
          </a:prstGeom>
          <a:solidFill>
            <a:schemeClr val="bg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ru-RU" sz="1600" b="1" dirty="0" smtClean="0">
                <a:solidFill>
                  <a:schemeClr val="bg1">
                    <a:lumMod val="75000"/>
                  </a:schemeClr>
                </a:solidFill>
              </a:rPr>
              <a:t>Ограничения</a:t>
            </a:r>
            <a:r>
              <a:rPr lang="ru-RU" sz="1600" b="1" dirty="0">
                <a:solidFill>
                  <a:schemeClr val="bg1">
                    <a:lumMod val="75000"/>
                  </a:schemeClr>
                </a:solidFill>
              </a:rPr>
              <a:t>, налагаемые на гражданина, замещавшего должность </a:t>
            </a:r>
            <a:r>
              <a:rPr lang="ru-RU" sz="1600" b="1" dirty="0" smtClean="0">
                <a:solidFill>
                  <a:schemeClr val="bg1">
                    <a:lumMod val="75000"/>
                  </a:schemeClr>
                </a:solidFill>
              </a:rPr>
              <a:t>муниципальной </a:t>
            </a:r>
            <a:r>
              <a:rPr lang="ru-RU" sz="1600" b="1" dirty="0">
                <a:solidFill>
                  <a:schemeClr val="bg1">
                    <a:lumMod val="75000"/>
                  </a:schemeClr>
                </a:solidFill>
              </a:rPr>
              <a:t>службы, при заключении им трудового или гражданско-правового </a:t>
            </a:r>
            <a:r>
              <a:rPr lang="ru-RU" sz="1600" b="1" dirty="0" smtClean="0">
                <a:solidFill>
                  <a:schemeClr val="bg1">
                    <a:lumMod val="75000"/>
                  </a:schemeClr>
                </a:solidFill>
              </a:rPr>
              <a:t>договора </a:t>
            </a:r>
            <a:r>
              <a:rPr lang="ru-RU" sz="1600" b="1" dirty="0" smtClean="0">
                <a:solidFill>
                  <a:srgbClr val="FF0000"/>
                </a:solidFill>
              </a:rPr>
              <a:t>(статья 12 273-ФЗ).</a:t>
            </a:r>
          </a:p>
          <a:p>
            <a:pPr algn="just"/>
            <a:r>
              <a:rPr lang="ru-RU" sz="1600" dirty="0" smtClean="0">
                <a:solidFill>
                  <a:srgbClr val="002060"/>
                </a:solidFill>
              </a:rPr>
              <a:t>        </a:t>
            </a:r>
          </a:p>
          <a:p>
            <a:pPr algn="just"/>
            <a:r>
              <a:rPr lang="ru-RU" sz="1600" dirty="0" smtClean="0">
                <a:solidFill>
                  <a:srgbClr val="002060"/>
                </a:solidFill>
              </a:rPr>
              <a:t>                 Гражданин</a:t>
            </a:r>
            <a:r>
              <a:rPr lang="ru-RU" sz="1600" dirty="0">
                <a:solidFill>
                  <a:srgbClr val="002060"/>
                </a:solidFill>
              </a:rPr>
              <a:t>, замещавший должность муниципальной службы, включенную в перечень должностей, установленный нормативными правовыми актами Российской Федерации, в течение двух лет после увольнения с муниципальной службы не вправе замещать на условиях трудового договора должности в организации и (или) выполнять в данной организации работу на условиях гражданско-правового договора в случаях, предусмотренных федеральными законами, если отдельные функции муниципального (административного) управления данной организацией входили в должностные (служебные) обязанности муниципального служащего, без согласия соответствующей комиссии по соблюдению требований к служебному поведению муниципальных служащих и урегулированию конфликта интересов, которое дается </a:t>
            </a:r>
            <a:r>
              <a:rPr lang="ru-RU" sz="1600" dirty="0" smtClean="0">
                <a:solidFill>
                  <a:srgbClr val="002060"/>
                </a:solidFill>
              </a:rPr>
              <a:t>в  </a:t>
            </a:r>
            <a:r>
              <a:rPr lang="ru-RU" sz="1600" dirty="0" smtClean="0">
                <a:solidFill>
                  <a:schemeClr val="bg1"/>
                </a:solidFill>
                <a:hlinkClick r:id="rId3"/>
              </a:rPr>
              <a:t>порядке</a:t>
            </a:r>
            <a:r>
              <a:rPr lang="ru-RU" sz="1600" dirty="0">
                <a:solidFill>
                  <a:schemeClr val="bg1"/>
                </a:solidFill>
                <a:hlinkClick r:id="rId3"/>
              </a:rPr>
              <a:t>, устанавливаемом нормативными правовыми актами Российской </a:t>
            </a:r>
            <a:r>
              <a:rPr lang="ru-RU" sz="1600" dirty="0" smtClean="0">
                <a:solidFill>
                  <a:schemeClr val="bg1"/>
                </a:solidFill>
                <a:hlinkClick r:id="rId3"/>
              </a:rPr>
              <a:t>Федерации.</a:t>
            </a:r>
            <a:endParaRPr lang="ru-RU" sz="1600" dirty="0">
              <a:solidFill>
                <a:schemeClr val="bg1"/>
              </a:solidFill>
              <a:hlinkClick r:id="rId3"/>
            </a:endParaRPr>
          </a:p>
          <a:p>
            <a:pPr algn="just"/>
            <a:endParaRPr lang="ru-RU" sz="1600" dirty="0">
              <a:solidFill>
                <a:srgbClr val="002060"/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ru-RU" sz="1600" dirty="0">
                <a:solidFill>
                  <a:srgbClr val="002060"/>
                </a:solidFill>
              </a:rPr>
              <a:t>Перечни </a:t>
            </a:r>
            <a:r>
              <a:rPr lang="ru-RU" sz="1600" dirty="0" smtClean="0">
                <a:solidFill>
                  <a:srgbClr val="002060"/>
                </a:solidFill>
              </a:rPr>
              <a:t>должностей</a:t>
            </a:r>
            <a:r>
              <a:rPr lang="ru-RU" sz="1600" dirty="0">
                <a:solidFill>
                  <a:srgbClr val="002060"/>
                </a:solidFill>
              </a:rPr>
              <a:t> должностей муниципальной службы, предусмотренных статьей 12 Федерального закона от 25.12.2008 N 273-ФЗ «О противодействии коррупции» утверждаются </a:t>
            </a:r>
            <a:r>
              <a:rPr lang="ru-RU" sz="1600" dirty="0" smtClean="0">
                <a:solidFill>
                  <a:srgbClr val="002060"/>
                </a:solidFill>
              </a:rPr>
              <a:t>органом местного самоуправления.</a:t>
            </a:r>
            <a:endParaRPr lang="ru-RU" sz="1600" dirty="0">
              <a:solidFill>
                <a:srgbClr val="002060"/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v"/>
            </a:pPr>
            <a:endParaRPr lang="ru-RU" sz="1600" b="1" dirty="0" smtClean="0">
              <a:solidFill>
                <a:schemeClr val="bg1"/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v"/>
            </a:pPr>
            <a:endParaRPr lang="ru-RU" sz="1600" b="1" dirty="0">
              <a:solidFill>
                <a:srgbClr val="FF0000"/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v"/>
            </a:pPr>
            <a:endParaRPr lang="ru-RU" sz="1600" b="1" dirty="0">
              <a:solidFill>
                <a:srgbClr val="FF0000"/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v"/>
            </a:pPr>
            <a:endParaRPr lang="ru-RU" sz="1600" b="1" dirty="0">
              <a:solidFill>
                <a:srgbClr val="FF0000"/>
              </a:solidFill>
              <a:hlinkClick r:id="rId4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2817066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13" grpId="0" animBg="1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7BB5C-AEA1-427F-A46E-1081119C443E}" type="slidenum">
              <a:rPr lang="en-US" altLang="ru-RU" smtClean="0"/>
              <a:pPr/>
              <a:t>7</a:t>
            </a:fld>
            <a:endParaRPr lang="en-US" altLang="ru-RU"/>
          </a:p>
        </p:txBody>
      </p:sp>
      <p:sp>
        <p:nvSpPr>
          <p:cNvPr id="6" name="AutoShape 13"/>
          <p:cNvSpPr>
            <a:spLocks noChangeArrowheads="1"/>
          </p:cNvSpPr>
          <p:nvPr/>
        </p:nvSpPr>
        <p:spPr bwMode="auto">
          <a:xfrm>
            <a:off x="251520" y="520459"/>
            <a:ext cx="8595562" cy="5936134"/>
          </a:xfrm>
          <a:prstGeom prst="flowChartAlternateProcess">
            <a:avLst/>
          </a:prstGeom>
          <a:solidFill>
            <a:schemeClr val="bg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just"/>
            <a:endParaRPr lang="ru-RU" sz="1600" b="1" dirty="0">
              <a:solidFill>
                <a:srgbClr val="FF0000"/>
              </a:solidFill>
              <a:hlinkClick r:id="rId2"/>
            </a:endParaRPr>
          </a:p>
          <a:p>
            <a:pPr algn="just"/>
            <a:endParaRPr lang="ru-RU" sz="1600" dirty="0">
              <a:solidFill>
                <a:srgbClr val="FF0000"/>
              </a:solidFill>
            </a:endParaRPr>
          </a:p>
          <a:p>
            <a:pPr algn="just"/>
            <a:endParaRPr lang="ru-RU" sz="1600" dirty="0">
              <a:solidFill>
                <a:srgbClr val="FF0000"/>
              </a:solidFill>
              <a:hlinkClick r:id="rId3"/>
            </a:endParaRPr>
          </a:p>
          <a:p>
            <a:pPr marL="285750" indent="-285750" algn="just">
              <a:buFont typeface="Wingdings" panose="05000000000000000000" pitchFamily="2" charset="2"/>
              <a:buChar char="v"/>
            </a:pPr>
            <a:endParaRPr lang="ru-RU" sz="1600" b="1" dirty="0">
              <a:solidFill>
                <a:srgbClr val="FF0000"/>
              </a:solidFill>
              <a:hlinkClick r:id="rId4"/>
            </a:endParaRPr>
          </a:p>
          <a:p>
            <a:pPr marL="285750" indent="-285750" algn="just">
              <a:buFont typeface="Wingdings" panose="05000000000000000000" pitchFamily="2" charset="2"/>
              <a:buChar char="v"/>
            </a:pPr>
            <a:endParaRPr lang="ru-RU" sz="1600" b="1" dirty="0" smtClean="0">
              <a:solidFill>
                <a:srgbClr val="FF0000"/>
              </a:solidFill>
              <a:hlinkClick r:id="rId4"/>
            </a:endParaRPr>
          </a:p>
          <a:p>
            <a:pPr marL="285750" indent="-285750" algn="just">
              <a:buFont typeface="Wingdings" panose="05000000000000000000" pitchFamily="2" charset="2"/>
              <a:buChar char="v"/>
            </a:pPr>
            <a:endParaRPr lang="ru-RU" sz="1600" b="1" dirty="0">
              <a:solidFill>
                <a:srgbClr val="FF0000"/>
              </a:solidFill>
              <a:hlinkClick r:id="rId4"/>
            </a:endParaRPr>
          </a:p>
          <a:p>
            <a:pPr marL="285750" indent="-285750" algn="just">
              <a:buFont typeface="Wingdings" panose="05000000000000000000" pitchFamily="2" charset="2"/>
              <a:buChar char="v"/>
            </a:pPr>
            <a:endParaRPr lang="ru-RU" sz="1600" b="1" dirty="0">
              <a:solidFill>
                <a:srgbClr val="FF0000"/>
              </a:solidFill>
              <a:hlinkClick r:id="rId4"/>
            </a:endParaRPr>
          </a:p>
          <a:p>
            <a:pPr marL="285750" indent="-285750" algn="just">
              <a:buFont typeface="Wingdings" panose="05000000000000000000" pitchFamily="2" charset="2"/>
              <a:buChar char="v"/>
            </a:pPr>
            <a:endParaRPr lang="ru-RU" sz="1600" b="1" dirty="0">
              <a:solidFill>
                <a:srgbClr val="FF0000"/>
              </a:solidFill>
              <a:hlinkClick r:id="rId5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21076" y="1101281"/>
            <a:ext cx="8003232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ru-RU" b="1" dirty="0" smtClean="0">
                <a:solidFill>
                  <a:schemeClr val="bg1">
                    <a:lumMod val="75000"/>
                  </a:schemeClr>
                </a:solidFill>
              </a:rPr>
              <a:t>Запрет на получение </a:t>
            </a:r>
            <a:r>
              <a:rPr lang="ru-RU" b="1" dirty="0">
                <a:solidFill>
                  <a:schemeClr val="bg1">
                    <a:lumMod val="75000"/>
                  </a:schemeClr>
                </a:solidFill>
              </a:rPr>
              <a:t>в связи с исполнением должностных обязанностей вознаграждения от физических и юридических лиц (подарки, денежное вознаграждение, ссуды, услуги, оплату развлечений, отдыха, транспортных расходов и иные вознаграждения</a:t>
            </a:r>
            <a:r>
              <a:rPr lang="ru-RU" b="1" dirty="0" smtClean="0">
                <a:solidFill>
                  <a:schemeClr val="bg1">
                    <a:lumMod val="75000"/>
                  </a:schemeClr>
                </a:solidFill>
              </a:rPr>
              <a:t>)</a:t>
            </a:r>
            <a:r>
              <a:rPr lang="ru-RU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ru-RU" b="1" dirty="0" smtClean="0">
                <a:solidFill>
                  <a:srgbClr val="FF0000"/>
                </a:solidFill>
              </a:rPr>
              <a:t>(статья 14   25-ФЗ);</a:t>
            </a:r>
          </a:p>
          <a:p>
            <a:pPr algn="just"/>
            <a:r>
              <a:rPr lang="ru-RU" dirty="0" smtClean="0">
                <a:solidFill>
                  <a:schemeClr val="bg1">
                    <a:lumMod val="75000"/>
                  </a:schemeClr>
                </a:solidFill>
              </a:rPr>
              <a:t>      </a:t>
            </a:r>
          </a:p>
          <a:p>
            <a:pPr algn="just"/>
            <a:r>
              <a:rPr lang="ru-RU" dirty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bg1">
                    <a:lumMod val="75000"/>
                  </a:schemeClr>
                </a:solidFill>
              </a:rPr>
              <a:t>    Такие </a:t>
            </a:r>
            <a:r>
              <a:rPr lang="ru-RU" dirty="0">
                <a:solidFill>
                  <a:schemeClr val="bg1">
                    <a:lumMod val="75000"/>
                  </a:schemeClr>
                </a:solidFill>
              </a:rPr>
              <a:t>подарки </a:t>
            </a:r>
            <a:r>
              <a:rPr lang="ru-RU" dirty="0" smtClean="0">
                <a:solidFill>
                  <a:schemeClr val="bg1">
                    <a:lumMod val="75000"/>
                  </a:schemeClr>
                </a:solidFill>
              </a:rPr>
              <a:t>служащие </a:t>
            </a:r>
            <a:r>
              <a:rPr lang="ru-RU" dirty="0">
                <a:solidFill>
                  <a:schemeClr val="bg1">
                    <a:lumMod val="75000"/>
                  </a:schemeClr>
                </a:solidFill>
              </a:rPr>
              <a:t>не могут принимать даже для последующей их передачи в собственность </a:t>
            </a:r>
            <a:r>
              <a:rPr lang="ru-RU" dirty="0" smtClean="0">
                <a:solidFill>
                  <a:schemeClr val="bg1">
                    <a:lumMod val="75000"/>
                  </a:schemeClr>
                </a:solidFill>
              </a:rPr>
              <a:t>органа местного самоуправления. </a:t>
            </a:r>
          </a:p>
          <a:p>
            <a:pPr algn="just"/>
            <a:r>
              <a:rPr lang="ru-RU" dirty="0" smtClean="0">
                <a:solidFill>
                  <a:srgbClr val="FF0000"/>
                </a:solidFill>
              </a:rPr>
              <a:t>     Исключение </a:t>
            </a:r>
            <a:r>
              <a:rPr lang="ru-RU" dirty="0">
                <a:solidFill>
                  <a:srgbClr val="FF0000"/>
                </a:solidFill>
              </a:rPr>
              <a:t>сделано лишь для подарков, получаемых </a:t>
            </a:r>
            <a:r>
              <a:rPr lang="ru-RU" dirty="0" smtClean="0">
                <a:solidFill>
                  <a:srgbClr val="FF0000"/>
                </a:solidFill>
              </a:rPr>
              <a:t>служащим </a:t>
            </a:r>
            <a:r>
              <a:rPr lang="ru-RU" dirty="0">
                <a:solidFill>
                  <a:srgbClr val="FF0000"/>
                </a:solidFill>
              </a:rPr>
              <a:t>в связи с протокольными мероприятиями, со служебными командировками и с другими официальными мероприятиями.</a:t>
            </a:r>
          </a:p>
          <a:p>
            <a:pPr algn="just"/>
            <a:r>
              <a:rPr lang="ru-RU" dirty="0" smtClean="0">
                <a:solidFill>
                  <a:schemeClr val="bg1">
                    <a:lumMod val="75000"/>
                  </a:schemeClr>
                </a:solidFill>
              </a:rPr>
              <a:t>      Подарки</a:t>
            </a:r>
            <a:r>
              <a:rPr lang="ru-RU" dirty="0">
                <a:solidFill>
                  <a:schemeClr val="bg1">
                    <a:lumMod val="75000"/>
                  </a:schemeClr>
                </a:solidFill>
              </a:rPr>
              <a:t>, полученные муниципальным служащим в связи с протокольными мероприятиями, со служебными командировками и с другими официальными мероприятиями, признаются муниципальной собственностью и передаются муниципальным служащим по акту в орган местного самоуправления, избирательную комиссию муниципального образования, в которых он замещает должность муниципальной службы.</a:t>
            </a:r>
          </a:p>
          <a:p>
            <a:pPr algn="just"/>
            <a:endParaRPr lang="ru-RU" dirty="0" smtClean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51907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29B7D-C4D1-42DB-B457-C0A208D11A99}" type="slidenum">
              <a:rPr lang="en-US" altLang="ru-RU" smtClean="0"/>
              <a:pPr/>
              <a:t>8</a:t>
            </a:fld>
            <a:endParaRPr lang="en-US" altLang="ru-RU"/>
          </a:p>
        </p:txBody>
      </p:sp>
      <p:sp>
        <p:nvSpPr>
          <p:cNvPr id="5" name="AutoShape 13"/>
          <p:cNvSpPr>
            <a:spLocks noChangeArrowheads="1"/>
          </p:cNvSpPr>
          <p:nvPr/>
        </p:nvSpPr>
        <p:spPr bwMode="auto">
          <a:xfrm>
            <a:off x="24833" y="292126"/>
            <a:ext cx="8856984" cy="6408712"/>
          </a:xfrm>
          <a:prstGeom prst="flowChartAlternateProcess">
            <a:avLst/>
          </a:prstGeom>
          <a:solidFill>
            <a:schemeClr val="bg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ru-RU" sz="1600" b="1" dirty="0" smtClean="0"/>
          </a:p>
          <a:p>
            <a:endParaRPr lang="ru-RU" sz="1600" b="1" dirty="0"/>
          </a:p>
          <a:p>
            <a:endParaRPr lang="ru-RU" sz="1600" b="1" dirty="0" smtClean="0"/>
          </a:p>
          <a:p>
            <a:endParaRPr lang="ru-RU" sz="1600" b="1" dirty="0"/>
          </a:p>
          <a:p>
            <a:endParaRPr lang="ru-RU" sz="1600" b="1" dirty="0" smtClean="0">
              <a:solidFill>
                <a:srgbClr val="0070C0"/>
              </a:solidFill>
            </a:endParaRPr>
          </a:p>
          <a:p>
            <a:endParaRPr lang="ru-RU" sz="1600" b="1" dirty="0">
              <a:solidFill>
                <a:srgbClr val="0070C0"/>
              </a:solidFill>
            </a:endParaRPr>
          </a:p>
          <a:p>
            <a:pPr algn="just"/>
            <a:r>
              <a:rPr lang="ru-RU" sz="1600" dirty="0" smtClean="0">
                <a:solidFill>
                  <a:srgbClr val="FF0000"/>
                </a:solidFill>
              </a:rPr>
              <a:t>         Запрещается </a:t>
            </a:r>
            <a:r>
              <a:rPr lang="ru-RU" sz="1600" dirty="0">
                <a:solidFill>
                  <a:srgbClr val="FF0000"/>
                </a:solidFill>
              </a:rPr>
              <a:t>открывать и иметь счета (вклады), хранить наличные денежные средства и ценности в иностранных банках, расположенных за пределами территории Российской Федерации, владеть и (или) пользоваться иностранными финансовыми инструментами</a:t>
            </a:r>
            <a:r>
              <a:rPr lang="ru-RU" sz="1600" dirty="0" smtClean="0">
                <a:solidFill>
                  <a:srgbClr val="FF0000"/>
                </a:solidFill>
              </a:rPr>
              <a:t>:</a:t>
            </a:r>
          </a:p>
          <a:p>
            <a:pPr algn="just"/>
            <a:endParaRPr lang="ru-RU" sz="1600" dirty="0">
              <a:solidFill>
                <a:srgbClr val="FF0000"/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ru-RU" sz="1600" dirty="0" smtClean="0">
                <a:solidFill>
                  <a:srgbClr val="FF0000"/>
                </a:solidFill>
              </a:rPr>
              <a:t>должности </a:t>
            </a:r>
            <a:r>
              <a:rPr lang="ru-RU" sz="1600" dirty="0">
                <a:solidFill>
                  <a:srgbClr val="FF0000"/>
                </a:solidFill>
              </a:rPr>
              <a:t>глав городских округов, глав муниципальных районов, глав иных муниципальных образований, исполняющих полномочия глав местных администраций, глав местных администраций</a:t>
            </a:r>
            <a:r>
              <a:rPr lang="ru-RU" sz="1600" dirty="0" smtClean="0">
                <a:solidFill>
                  <a:srgbClr val="FF0000"/>
                </a:solidFill>
              </a:rPr>
              <a:t>;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endParaRPr lang="ru-RU" sz="1600" dirty="0">
              <a:solidFill>
                <a:srgbClr val="FF0000"/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ru-RU" sz="1600" dirty="0" smtClean="0">
                <a:solidFill>
                  <a:srgbClr val="FF0000"/>
                </a:solidFill>
              </a:rPr>
              <a:t>депутатам </a:t>
            </a:r>
            <a:r>
              <a:rPr lang="ru-RU" sz="1600" dirty="0">
                <a:solidFill>
                  <a:srgbClr val="FF0000"/>
                </a:solidFill>
              </a:rPr>
              <a:t>представительных органов муниципальных районов и городских округов, осуществляющим свои полномочия на постоянной основе, депутатам, замещающим должности в представительных органах муниципальных районов и городских округов</a:t>
            </a:r>
            <a:r>
              <a:rPr lang="ru-RU" sz="1600" dirty="0" smtClean="0">
                <a:solidFill>
                  <a:srgbClr val="FF0000"/>
                </a:solidFill>
              </a:rPr>
              <a:t>;</a:t>
            </a:r>
          </a:p>
          <a:p>
            <a:pPr algn="just"/>
            <a:endParaRPr lang="ru-RU" sz="1600" dirty="0" smtClean="0">
              <a:solidFill>
                <a:srgbClr val="FF0000"/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ru-RU" sz="1600" dirty="0" smtClean="0">
                <a:solidFill>
                  <a:srgbClr val="FF0000"/>
                </a:solidFill>
              </a:rPr>
              <a:t> </a:t>
            </a:r>
            <a:r>
              <a:rPr lang="ru-RU" sz="1600" dirty="0">
                <a:solidFill>
                  <a:srgbClr val="FF0000"/>
                </a:solidFill>
              </a:rPr>
              <a:t>супругам и несовершеннолетним детям </a:t>
            </a:r>
            <a:r>
              <a:rPr lang="ru-RU" sz="1600" dirty="0" smtClean="0">
                <a:solidFill>
                  <a:srgbClr val="FF0000"/>
                </a:solidFill>
              </a:rPr>
              <a:t> указанных лиц.</a:t>
            </a:r>
            <a:endParaRPr lang="ru-RU" sz="1600" dirty="0">
              <a:solidFill>
                <a:srgbClr val="FF0000"/>
              </a:solidFill>
            </a:endParaRPr>
          </a:p>
          <a:p>
            <a:pPr algn="just"/>
            <a:endParaRPr lang="ru-RU" sz="1600" b="1" dirty="0" smtClean="0">
              <a:solidFill>
                <a:srgbClr val="0070C0"/>
              </a:solidFill>
            </a:endParaRPr>
          </a:p>
          <a:p>
            <a:pPr algn="just"/>
            <a:endParaRPr lang="ru-RU" sz="1600" b="1" dirty="0">
              <a:solidFill>
                <a:srgbClr val="0070C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30005" y="548680"/>
            <a:ext cx="784664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ru-RU" b="1" dirty="0">
                <a:solidFill>
                  <a:schemeClr val="bg1">
                    <a:lumMod val="75000"/>
                  </a:schemeClr>
                </a:solidFill>
              </a:rPr>
              <a:t>запрет открывать и иметь счета (вклады), хранить наличные денежные средства и ценности в иностранных банках, расположенных за пределами территории РФ, владеть и (или) пользоваться иностранными финансовыми </a:t>
            </a:r>
            <a:r>
              <a:rPr lang="ru-RU" b="1" dirty="0" smtClean="0">
                <a:solidFill>
                  <a:schemeClr val="bg1">
                    <a:lumMod val="75000"/>
                  </a:schemeClr>
                </a:solidFill>
              </a:rPr>
              <a:t>инструментами  (статья 7,1 273-ФЗ).</a:t>
            </a:r>
          </a:p>
        </p:txBody>
      </p:sp>
    </p:spTree>
    <p:extLst>
      <p:ext uri="{BB962C8B-B14F-4D97-AF65-F5344CB8AC3E}">
        <p14:creationId xmlns:p14="http://schemas.microsoft.com/office/powerpoint/2010/main" xmlns="" val="1287682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3" name="AutoShape 13"/>
          <p:cNvSpPr>
            <a:spLocks noChangeArrowheads="1"/>
          </p:cNvSpPr>
          <p:nvPr/>
        </p:nvSpPr>
        <p:spPr bwMode="auto">
          <a:xfrm>
            <a:off x="467544" y="332656"/>
            <a:ext cx="8439681" cy="6264696"/>
          </a:xfrm>
          <a:prstGeom prst="flowChartAlternateProcess">
            <a:avLst/>
          </a:prstGeom>
          <a:solidFill>
            <a:schemeClr val="bg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ru-RU" b="1" dirty="0" smtClean="0">
                <a:solidFill>
                  <a:schemeClr val="bg1">
                    <a:lumMod val="75000"/>
                  </a:schemeClr>
                </a:solidFill>
              </a:rPr>
              <a:t>Урегулирование </a:t>
            </a:r>
            <a:r>
              <a:rPr lang="ru-RU" b="1" dirty="0">
                <a:solidFill>
                  <a:schemeClr val="bg1">
                    <a:lumMod val="75000"/>
                  </a:schemeClr>
                </a:solidFill>
              </a:rPr>
              <a:t>конфликта интересов на муниципальной </a:t>
            </a:r>
            <a:r>
              <a:rPr lang="ru-RU" b="1" dirty="0" smtClean="0">
                <a:solidFill>
                  <a:schemeClr val="bg1">
                    <a:lumMod val="75000"/>
                  </a:schemeClr>
                </a:solidFill>
              </a:rPr>
              <a:t>службе (Статья 14.1 25-ФЗ)</a:t>
            </a:r>
            <a:endParaRPr lang="ru-RU" b="1" dirty="0">
              <a:solidFill>
                <a:schemeClr val="bg1">
                  <a:lumMod val="75000"/>
                </a:schemeClr>
              </a:solidFill>
            </a:endParaRPr>
          </a:p>
          <a:p>
            <a:pPr algn="just"/>
            <a:endParaRPr lang="ru-RU" dirty="0">
              <a:solidFill>
                <a:schemeClr val="bg1">
                  <a:lumMod val="75000"/>
                </a:schemeClr>
              </a:solidFill>
            </a:endParaRPr>
          </a:p>
          <a:p>
            <a:pPr algn="just"/>
            <a:r>
              <a:rPr lang="ru-RU" b="1" dirty="0" smtClean="0">
                <a:solidFill>
                  <a:srgbClr val="FF0000"/>
                </a:solidFill>
              </a:rPr>
              <a:t>Конфликт </a:t>
            </a:r>
            <a:r>
              <a:rPr lang="ru-RU" b="1" dirty="0">
                <a:solidFill>
                  <a:srgbClr val="FF0000"/>
                </a:solidFill>
              </a:rPr>
              <a:t>интересов </a:t>
            </a:r>
            <a:r>
              <a:rPr lang="ru-RU" b="1" dirty="0">
                <a:solidFill>
                  <a:schemeClr val="bg1">
                    <a:lumMod val="75000"/>
                  </a:schemeClr>
                </a:solidFill>
              </a:rPr>
              <a:t>– это ситуация, при которой личная заинтересованность (прямая или косвенная) лица, замещающего должность, влияет или может повлиять на надлежащее, объективное и беспристрастное исполнение им должностных (служебных) обязанностей (осуществление полномочий).   </a:t>
            </a:r>
          </a:p>
          <a:p>
            <a:pPr algn="just"/>
            <a:r>
              <a:rPr lang="ru-RU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Личная </a:t>
            </a:r>
            <a:r>
              <a:rPr lang="ru-RU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заинтересованность – возможность</a:t>
            </a:r>
            <a:r>
              <a:rPr lang="ru-RU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pPr algn="just"/>
            <a:r>
              <a:rPr lang="ru-RU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получения доходов в виде денег, </a:t>
            </a:r>
          </a:p>
          <a:p>
            <a:pPr algn="just"/>
            <a:r>
              <a:rPr lang="ru-RU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иного имущества, в том числе имущественных прав, услуг -имущественного </a:t>
            </a: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характера,</a:t>
            </a:r>
            <a:endParaRPr lang="ru-RU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ru-RU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каких-либо выгод (преимуществ) </a:t>
            </a:r>
          </a:p>
          <a:p>
            <a:pPr algn="just"/>
            <a:r>
              <a:rPr lang="ru-RU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лицом, и (или) состоящими с ним в близком родстве или свойстве лицами, гражданами или организациями, с которыми лицо (лица), связаны имущественными, корпоративными или иными близкими отношениями. </a:t>
            </a:r>
          </a:p>
          <a:p>
            <a:pPr algn="just"/>
            <a:r>
              <a:rPr lang="ru-RU" sz="1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 лицам близкого родства или свойства относятся </a:t>
            </a:r>
            <a:r>
              <a:rPr lang="ru-RU" sz="1000" b="1" dirty="0">
                <a:solidFill>
                  <a:schemeClr val="bg1"/>
                </a:solidFill>
              </a:rPr>
              <a:t>родители, супруги, дети, братья, сестры, а также братья, сестры, родители, дети супругов и супруги детей.</a:t>
            </a:r>
            <a:endParaRPr lang="ru-RU" sz="1000" b="1" dirty="0">
              <a:solidFill>
                <a:schemeClr val="bg1"/>
              </a:solidFill>
              <a:hlinkClick r:id="rId3"/>
            </a:endParaRPr>
          </a:p>
          <a:p>
            <a:pPr algn="just"/>
            <a:endParaRPr lang="ru-RU" sz="1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en-US" sz="1000" i="1" dirty="0" err="1">
                <a:solidFill>
                  <a:schemeClr val="bg1">
                    <a:lumMod val="75000"/>
                  </a:schemeClr>
                </a:solidFill>
              </a:rPr>
              <a:t>Следует</a:t>
            </a:r>
            <a:r>
              <a:rPr lang="en-US" sz="1000" i="1" dirty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1000" i="1" dirty="0" err="1">
                <a:solidFill>
                  <a:schemeClr val="bg1">
                    <a:lumMod val="75000"/>
                  </a:schemeClr>
                </a:solidFill>
              </a:rPr>
              <a:t>также</a:t>
            </a:r>
            <a:r>
              <a:rPr lang="en-US" sz="1000" i="1" dirty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1000" i="1" dirty="0" err="1">
                <a:solidFill>
                  <a:schemeClr val="bg1">
                    <a:lumMod val="75000"/>
                  </a:schemeClr>
                </a:solidFill>
              </a:rPr>
              <a:t>учитывать</a:t>
            </a:r>
            <a:r>
              <a:rPr lang="en-US" sz="1000" i="1" dirty="0">
                <a:solidFill>
                  <a:schemeClr val="bg1">
                    <a:lumMod val="75000"/>
                  </a:schemeClr>
                </a:solidFill>
              </a:rPr>
              <a:t>, </a:t>
            </a:r>
            <a:r>
              <a:rPr lang="en-US" sz="1000" i="1" dirty="0" err="1">
                <a:solidFill>
                  <a:schemeClr val="bg1">
                    <a:lumMod val="75000"/>
                  </a:schemeClr>
                </a:solidFill>
              </a:rPr>
              <a:t>что</a:t>
            </a:r>
            <a:r>
              <a:rPr lang="ru-RU" sz="1000" i="1" dirty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1000" i="1" dirty="0" err="1">
                <a:solidFill>
                  <a:schemeClr val="bg1">
                    <a:lumMod val="75000"/>
                  </a:schemeClr>
                </a:solidFill>
              </a:rPr>
              <a:t>личная</a:t>
            </a:r>
            <a:r>
              <a:rPr lang="en-US" sz="1000" i="1" dirty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1000" i="1" dirty="0" err="1">
                <a:solidFill>
                  <a:schemeClr val="bg1">
                    <a:lumMod val="75000"/>
                  </a:schemeClr>
                </a:solidFill>
              </a:rPr>
              <a:t>заинтересованность</a:t>
            </a:r>
            <a:r>
              <a:rPr lang="ru-RU" sz="1000" i="1" dirty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1000" i="1" dirty="0" err="1">
                <a:solidFill>
                  <a:schemeClr val="bg1">
                    <a:lumMod val="75000"/>
                  </a:schemeClr>
                </a:solidFill>
              </a:rPr>
              <a:t>служащего</a:t>
            </a:r>
            <a:r>
              <a:rPr lang="en-US" sz="1000" i="1" dirty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1000" i="1" dirty="0" err="1">
                <a:solidFill>
                  <a:schemeClr val="bg1">
                    <a:lumMod val="75000"/>
                  </a:schemeClr>
                </a:solidFill>
              </a:rPr>
              <a:t>может</a:t>
            </a:r>
            <a:r>
              <a:rPr lang="en-US" sz="1000" i="1" dirty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1000" i="1" dirty="0" err="1">
                <a:solidFill>
                  <a:schemeClr val="bg1">
                    <a:lumMod val="75000"/>
                  </a:schemeClr>
                </a:solidFill>
              </a:rPr>
              <a:t>возникать</a:t>
            </a:r>
            <a:r>
              <a:rPr lang="en-US" sz="1000" i="1" dirty="0">
                <a:solidFill>
                  <a:schemeClr val="bg1">
                    <a:lumMod val="75000"/>
                  </a:schemeClr>
                </a:solidFill>
              </a:rPr>
              <a:t> и в </a:t>
            </a:r>
            <a:r>
              <a:rPr lang="en-US" sz="1000" i="1" dirty="0" err="1">
                <a:solidFill>
                  <a:schemeClr val="bg1">
                    <a:lumMod val="75000"/>
                  </a:schemeClr>
                </a:solidFill>
              </a:rPr>
              <a:t>тех</a:t>
            </a:r>
            <a:r>
              <a:rPr lang="en-US" sz="1000" i="1" dirty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1000" i="1" dirty="0" err="1">
                <a:solidFill>
                  <a:schemeClr val="bg1">
                    <a:lumMod val="75000"/>
                  </a:schemeClr>
                </a:solidFill>
              </a:rPr>
              <a:t>случаях</a:t>
            </a:r>
            <a:r>
              <a:rPr lang="en-US" sz="1000" i="1" dirty="0">
                <a:solidFill>
                  <a:schemeClr val="bg1">
                    <a:lumMod val="75000"/>
                  </a:schemeClr>
                </a:solidFill>
              </a:rPr>
              <a:t>, </a:t>
            </a:r>
            <a:r>
              <a:rPr lang="en-US" sz="1000" i="1" dirty="0" err="1">
                <a:solidFill>
                  <a:schemeClr val="bg1">
                    <a:lumMod val="75000"/>
                  </a:schemeClr>
                </a:solidFill>
              </a:rPr>
              <a:t>когда</a:t>
            </a:r>
            <a:r>
              <a:rPr lang="en-US" sz="1000" i="1" dirty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1000" i="1" dirty="0" err="1">
                <a:solidFill>
                  <a:schemeClr val="bg1">
                    <a:lumMod val="75000"/>
                  </a:schemeClr>
                </a:solidFill>
              </a:rPr>
              <a:t>выгоду</a:t>
            </a:r>
            <a:r>
              <a:rPr lang="en-US" sz="1000" i="1" dirty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1000" i="1" dirty="0" err="1">
                <a:solidFill>
                  <a:schemeClr val="bg1">
                    <a:lumMod val="75000"/>
                  </a:schemeClr>
                </a:solidFill>
              </a:rPr>
              <a:t>получают</a:t>
            </a:r>
            <a:r>
              <a:rPr lang="en-US" sz="1000" i="1" dirty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1000" i="1" dirty="0" err="1">
                <a:solidFill>
                  <a:schemeClr val="bg1">
                    <a:lumMod val="75000"/>
                  </a:schemeClr>
                </a:solidFill>
              </a:rPr>
              <a:t>или</a:t>
            </a:r>
            <a:r>
              <a:rPr lang="en-US" sz="1000" i="1" dirty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1000" i="1" dirty="0" err="1">
                <a:solidFill>
                  <a:schemeClr val="bg1">
                    <a:lumMod val="75000"/>
                  </a:schemeClr>
                </a:solidFill>
              </a:rPr>
              <a:t>могут</a:t>
            </a:r>
            <a:r>
              <a:rPr lang="en-US" sz="1000" i="1" dirty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1000" i="1" dirty="0" err="1">
                <a:solidFill>
                  <a:schemeClr val="bg1">
                    <a:lumMod val="75000"/>
                  </a:schemeClr>
                </a:solidFill>
              </a:rPr>
              <a:t>получить</a:t>
            </a:r>
            <a:r>
              <a:rPr lang="en-US" sz="1000" i="1" dirty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1000" i="1" dirty="0" err="1">
                <a:solidFill>
                  <a:schemeClr val="bg1">
                    <a:lumMod val="75000"/>
                  </a:schemeClr>
                </a:solidFill>
              </a:rPr>
              <a:t>иные</a:t>
            </a:r>
            <a:r>
              <a:rPr lang="en-US" sz="1000" i="1" dirty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1000" i="1" dirty="0" err="1">
                <a:solidFill>
                  <a:schemeClr val="bg1">
                    <a:lumMod val="75000"/>
                  </a:schemeClr>
                </a:solidFill>
              </a:rPr>
              <a:t>лица</a:t>
            </a:r>
            <a:r>
              <a:rPr lang="en-US" sz="1000" i="1" dirty="0">
                <a:solidFill>
                  <a:schemeClr val="bg1">
                    <a:lumMod val="75000"/>
                  </a:schemeClr>
                </a:solidFill>
              </a:rPr>
              <a:t>, </a:t>
            </a:r>
            <a:r>
              <a:rPr lang="en-US" sz="1000" i="1" dirty="0" err="1">
                <a:solidFill>
                  <a:schemeClr val="bg1">
                    <a:lumMod val="75000"/>
                  </a:schemeClr>
                </a:solidFill>
              </a:rPr>
              <a:t>например</a:t>
            </a:r>
            <a:r>
              <a:rPr lang="en-US" sz="1000" i="1" dirty="0">
                <a:solidFill>
                  <a:schemeClr val="bg1">
                    <a:lumMod val="75000"/>
                  </a:schemeClr>
                </a:solidFill>
              </a:rPr>
              <a:t>, </a:t>
            </a:r>
            <a:r>
              <a:rPr lang="en-US" sz="1000" i="1" dirty="0" err="1">
                <a:solidFill>
                  <a:schemeClr val="bg1">
                    <a:lumMod val="75000"/>
                  </a:schemeClr>
                </a:solidFill>
              </a:rPr>
              <a:t>друзья</a:t>
            </a:r>
            <a:r>
              <a:rPr lang="en-US" sz="1000" i="1" dirty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1000" i="1" dirty="0" err="1">
                <a:solidFill>
                  <a:schemeClr val="bg1">
                    <a:lumMod val="75000"/>
                  </a:schemeClr>
                </a:solidFill>
              </a:rPr>
              <a:t>государственного</a:t>
            </a:r>
            <a:r>
              <a:rPr lang="en-US" sz="1000" i="1" dirty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1000" i="1" dirty="0" err="1">
                <a:solidFill>
                  <a:schemeClr val="bg1">
                    <a:lumMod val="75000"/>
                  </a:schemeClr>
                </a:solidFill>
              </a:rPr>
              <a:t>служащего</a:t>
            </a:r>
            <a:r>
              <a:rPr lang="en-US" sz="1000" i="1" dirty="0">
                <a:solidFill>
                  <a:schemeClr val="bg1">
                    <a:lumMod val="75000"/>
                  </a:schemeClr>
                </a:solidFill>
              </a:rPr>
              <a:t>, </a:t>
            </a:r>
            <a:r>
              <a:rPr lang="en-US" sz="1000" i="1" dirty="0" err="1">
                <a:solidFill>
                  <a:schemeClr val="bg1">
                    <a:lumMod val="75000"/>
                  </a:schemeClr>
                </a:solidFill>
              </a:rPr>
              <a:t>его</a:t>
            </a:r>
            <a:r>
              <a:rPr lang="en-US" sz="1000" i="1" dirty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1000" i="1" dirty="0" err="1">
                <a:solidFill>
                  <a:schemeClr val="bg1">
                    <a:lumMod val="75000"/>
                  </a:schemeClr>
                </a:solidFill>
              </a:rPr>
              <a:t>родственников</a:t>
            </a:r>
            <a:r>
              <a:rPr lang="ru-RU" sz="1000" i="1" dirty="0">
                <a:solidFill>
                  <a:schemeClr val="bg1">
                    <a:lumMod val="75000"/>
                  </a:schemeClr>
                </a:solidFill>
              </a:rPr>
              <a:t>.</a:t>
            </a:r>
          </a:p>
          <a:p>
            <a:pPr algn="just"/>
            <a:endParaRPr lang="ru-RU" b="1" dirty="0">
              <a:solidFill>
                <a:schemeClr val="bg1"/>
              </a:solidFill>
            </a:endParaRPr>
          </a:p>
          <a:p>
            <a:pPr algn="just"/>
            <a:endParaRPr lang="ru-RU" b="1" dirty="0" smtClean="0">
              <a:solidFill>
                <a:schemeClr val="bg1"/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v"/>
            </a:pPr>
            <a:endParaRPr lang="ru-RU" b="1" dirty="0" smtClean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4923775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13" grpId="0" animBg="1" autoUpdateAnimBg="0"/>
    </p:bldLst>
  </p:timing>
</p:sld>
</file>

<file path=ppt/theme/theme1.xml><?xml version="1.0" encoding="utf-8"?>
<a:theme xmlns:a="http://schemas.openxmlformats.org/drawingml/2006/main" name="TG_Diagram_016">
  <a:themeElements>
    <a:clrScheme name="CD100_dark_2002 7">
      <a:dk1>
        <a:srgbClr val="003B76"/>
      </a:dk1>
      <a:lt1>
        <a:srgbClr val="FFFFFF"/>
      </a:lt1>
      <a:dk2>
        <a:srgbClr val="003399"/>
      </a:dk2>
      <a:lt2>
        <a:srgbClr val="C0C0C0"/>
      </a:lt2>
      <a:accent1>
        <a:srgbClr val="FCC704"/>
      </a:accent1>
      <a:accent2>
        <a:srgbClr val="A01DD5"/>
      </a:accent2>
      <a:accent3>
        <a:srgbClr val="AAADCA"/>
      </a:accent3>
      <a:accent4>
        <a:srgbClr val="DADADA"/>
      </a:accent4>
      <a:accent5>
        <a:srgbClr val="FDE0AA"/>
      </a:accent5>
      <a:accent6>
        <a:srgbClr val="9119C1"/>
      </a:accent6>
      <a:hlink>
        <a:srgbClr val="66C5F4"/>
      </a:hlink>
      <a:folHlink>
        <a:srgbClr val="009999"/>
      </a:folHlink>
    </a:clrScheme>
    <a:fontScheme name="CD100_dark_2002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D100_dark_2002 1">
        <a:dk1>
          <a:srgbClr val="622100"/>
        </a:dk1>
        <a:lt1>
          <a:srgbClr val="FFFFFF"/>
        </a:lt1>
        <a:dk2>
          <a:srgbClr val="800000"/>
        </a:dk2>
        <a:lt2>
          <a:srgbClr val="FFFFCC"/>
        </a:lt2>
        <a:accent1>
          <a:srgbClr val="E42B00"/>
        </a:accent1>
        <a:accent2>
          <a:srgbClr val="996600"/>
        </a:accent2>
        <a:accent3>
          <a:srgbClr val="C0AAAA"/>
        </a:accent3>
        <a:accent4>
          <a:srgbClr val="DADADA"/>
        </a:accent4>
        <a:accent5>
          <a:srgbClr val="EFACAA"/>
        </a:accent5>
        <a:accent6>
          <a:srgbClr val="8A5C00"/>
        </a:accent6>
        <a:hlink>
          <a:srgbClr val="FADF6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D100_dark_2002 2">
        <a:dk1>
          <a:srgbClr val="5F4545"/>
        </a:dk1>
        <a:lt1>
          <a:srgbClr val="FFFFFF"/>
        </a:lt1>
        <a:dk2>
          <a:srgbClr val="8F6969"/>
        </a:dk2>
        <a:lt2>
          <a:srgbClr val="FFFFCC"/>
        </a:lt2>
        <a:accent1>
          <a:srgbClr val="CC6600"/>
        </a:accent1>
        <a:accent2>
          <a:srgbClr val="924C0C"/>
        </a:accent2>
        <a:accent3>
          <a:srgbClr val="C6B9B9"/>
        </a:accent3>
        <a:accent4>
          <a:srgbClr val="DADADA"/>
        </a:accent4>
        <a:accent5>
          <a:srgbClr val="E2B8AA"/>
        </a:accent5>
        <a:accent6>
          <a:srgbClr val="84440A"/>
        </a:accent6>
        <a:hlink>
          <a:srgbClr val="CFD375"/>
        </a:hlink>
        <a:folHlink>
          <a:srgbClr val="98BB9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D100_dark_2002 3">
        <a:dk1>
          <a:srgbClr val="003B76"/>
        </a:dk1>
        <a:lt1>
          <a:srgbClr val="FFFFFF"/>
        </a:lt1>
        <a:dk2>
          <a:srgbClr val="0066CC"/>
        </a:dk2>
        <a:lt2>
          <a:srgbClr val="CCECFF"/>
        </a:lt2>
        <a:accent1>
          <a:srgbClr val="33CCCC"/>
        </a:accent1>
        <a:accent2>
          <a:srgbClr val="66CCFF"/>
        </a:accent2>
        <a:accent3>
          <a:srgbClr val="AAB8E2"/>
        </a:accent3>
        <a:accent4>
          <a:srgbClr val="DADADA"/>
        </a:accent4>
        <a:accent5>
          <a:srgbClr val="ADE2E2"/>
        </a:accent5>
        <a:accent6>
          <a:srgbClr val="5CB9E7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D100_dark_2002 4">
        <a:dk1>
          <a:srgbClr val="005856"/>
        </a:dk1>
        <a:lt1>
          <a:srgbClr val="FFFFFF"/>
        </a:lt1>
        <a:dk2>
          <a:srgbClr val="008080"/>
        </a:dk2>
        <a:lt2>
          <a:srgbClr val="FFFFCC"/>
        </a:lt2>
        <a:accent1>
          <a:srgbClr val="0099CC"/>
        </a:accent1>
        <a:accent2>
          <a:srgbClr val="00CCFF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B9E7"/>
        </a:accent6>
        <a:hlink>
          <a:srgbClr val="1ACE9F"/>
        </a:hlink>
        <a:folHlink>
          <a:srgbClr val="948CC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D100_dark_2002 5">
        <a:dk1>
          <a:srgbClr val="4C4E44"/>
        </a:dk1>
        <a:lt1>
          <a:srgbClr val="FFFFFF"/>
        </a:lt1>
        <a:dk2>
          <a:srgbClr val="686B5D"/>
        </a:dk2>
        <a:lt2>
          <a:srgbClr val="D6D5C6"/>
        </a:lt2>
        <a:accent1>
          <a:srgbClr val="898D79"/>
        </a:accent1>
        <a:accent2>
          <a:srgbClr val="4D4F45"/>
        </a:accent2>
        <a:accent3>
          <a:srgbClr val="B9BAB6"/>
        </a:accent3>
        <a:accent4>
          <a:srgbClr val="DADADA"/>
        </a:accent4>
        <a:accent5>
          <a:srgbClr val="C4C5BE"/>
        </a:accent5>
        <a:accent6>
          <a:srgbClr val="45473E"/>
        </a:accent6>
        <a:hlink>
          <a:srgbClr val="58BE67"/>
        </a:hlink>
        <a:folHlink>
          <a:srgbClr val="C0C64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D100_dark_2002 6">
        <a:dk1>
          <a:srgbClr val="003B76"/>
        </a:dk1>
        <a:lt1>
          <a:srgbClr val="FFFFFF"/>
        </a:lt1>
        <a:dk2>
          <a:srgbClr val="003399"/>
        </a:dk2>
        <a:lt2>
          <a:srgbClr val="C0C0C0"/>
        </a:lt2>
        <a:accent1>
          <a:srgbClr val="FCC704"/>
        </a:accent1>
        <a:accent2>
          <a:srgbClr val="A01DD5"/>
        </a:accent2>
        <a:accent3>
          <a:srgbClr val="AAADCA"/>
        </a:accent3>
        <a:accent4>
          <a:srgbClr val="DADADA"/>
        </a:accent4>
        <a:accent5>
          <a:srgbClr val="FDE0AA"/>
        </a:accent5>
        <a:accent6>
          <a:srgbClr val="9119C1"/>
        </a:accent6>
        <a:hlink>
          <a:srgbClr val="126CD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D100_dark_2002 7">
        <a:dk1>
          <a:srgbClr val="003B76"/>
        </a:dk1>
        <a:lt1>
          <a:srgbClr val="FFFFFF"/>
        </a:lt1>
        <a:dk2>
          <a:srgbClr val="003399"/>
        </a:dk2>
        <a:lt2>
          <a:srgbClr val="C0C0C0"/>
        </a:lt2>
        <a:accent1>
          <a:srgbClr val="FCC704"/>
        </a:accent1>
        <a:accent2>
          <a:srgbClr val="A01DD5"/>
        </a:accent2>
        <a:accent3>
          <a:srgbClr val="AAADCA"/>
        </a:accent3>
        <a:accent4>
          <a:srgbClr val="DADADA"/>
        </a:accent4>
        <a:accent5>
          <a:srgbClr val="FDE0AA"/>
        </a:accent5>
        <a:accent6>
          <a:srgbClr val="9119C1"/>
        </a:accent6>
        <a:hlink>
          <a:srgbClr val="66C5F4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5970</TotalTime>
  <Words>1708</Words>
  <Application>Microsoft Office PowerPoint</Application>
  <PresentationFormat>Экран (4:3)</PresentationFormat>
  <Paragraphs>129</Paragraphs>
  <Slides>13</Slides>
  <Notes>7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TG_Diagram_016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Размещение информации на сайте официальных  сайтах ОМСУ (в соответствии с Антикоррупционной программой):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Contents</dc:title>
  <dc:creator>Уварова Наталья Николаевна</dc:creator>
  <cp:lastModifiedBy>SyrenovZV</cp:lastModifiedBy>
  <cp:revision>315</cp:revision>
  <cp:lastPrinted>2016-09-23T05:39:19Z</cp:lastPrinted>
  <dcterms:created xsi:type="dcterms:W3CDTF">2014-12-04T01:10:50Z</dcterms:created>
  <dcterms:modified xsi:type="dcterms:W3CDTF">2018-02-12T01:41:36Z</dcterms:modified>
</cp:coreProperties>
</file>